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8" r:id="rId2"/>
    <p:sldId id="323" r:id="rId3"/>
    <p:sldId id="324" r:id="rId4"/>
    <p:sldId id="259" r:id="rId5"/>
    <p:sldId id="260" r:id="rId6"/>
    <p:sldId id="267" r:id="rId7"/>
    <p:sldId id="269" r:id="rId8"/>
    <p:sldId id="321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309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310" r:id="rId29"/>
    <p:sldId id="322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8" r:id="rId50"/>
    <p:sldId id="263" r:id="rId51"/>
    <p:sldId id="264" r:id="rId52"/>
    <p:sldId id="311" r:id="rId53"/>
    <p:sldId id="312" r:id="rId54"/>
    <p:sldId id="313" r:id="rId55"/>
    <p:sldId id="316" r:id="rId56"/>
    <p:sldId id="318" r:id="rId57"/>
    <p:sldId id="319" r:id="rId58"/>
    <p:sldId id="320" r:id="rId5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theme" Target="theme/theme1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tableStyles" Target="tableStyle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C8D5A-92A4-42EF-9461-5C913C10C62D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C38B7-CB1C-4D30-A29B-76EBA90ED5F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4138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microbiota</a:t>
            </a:r>
            <a:r>
              <a:rPr lang="es-ES" baseline="0" dirty="0"/>
              <a:t> intestinal disminuye su diversidad en AD </a:t>
            </a:r>
          </a:p>
          <a:p>
            <a:r>
              <a:rPr lang="es-ES" baseline="0" dirty="0"/>
              <a:t>Se usaron muestras pareadas por edad y sexo</a:t>
            </a:r>
          </a:p>
          <a:p>
            <a:r>
              <a:rPr lang="es-ES" baseline="0" dirty="0"/>
              <a:t>Disminución de </a:t>
            </a:r>
            <a:r>
              <a:rPr lang="es-ES" baseline="0" dirty="0" err="1"/>
              <a:t>Bifidobacterias</a:t>
            </a:r>
            <a:r>
              <a:rPr lang="es-ES" baseline="0" dirty="0"/>
              <a:t>, disminución de </a:t>
            </a:r>
            <a:r>
              <a:rPr lang="es-ES" baseline="0" dirty="0" err="1"/>
              <a:t>Firmicutes</a:t>
            </a:r>
            <a:endParaRPr lang="es-ES" baseline="0" dirty="0"/>
          </a:p>
          <a:p>
            <a:r>
              <a:rPr lang="es-ES" baseline="0" dirty="0"/>
              <a:t>Aumento de </a:t>
            </a:r>
            <a:r>
              <a:rPr lang="es-ES" baseline="0" dirty="0" err="1"/>
              <a:t>Bacteroidetes</a:t>
            </a:r>
            <a:r>
              <a:rPr lang="es-ES" baseline="0" dirty="0"/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EE90E7-AD1A-3245-BD24-6234BD0AC0F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5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0442891-DBA7-4F44-B47F-C1D8D4D3BAFB}" type="slidenum">
              <a:rPr lang="en-US" sz="1200">
                <a:latin typeface="Calibri" charset="0"/>
              </a:rPr>
              <a:pPr eaLnBrk="1" hangingPunct="1"/>
              <a:t>32</a:t>
            </a:fld>
            <a:endParaRPr lang="en-US" sz="1200">
              <a:latin typeface="Calibri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
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
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003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
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
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738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
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
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611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
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
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8451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318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598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
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
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
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
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
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438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
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749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97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185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908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8847B-B5D8-4069-86F4-9E4898F29E31}" type="datetimeFigureOut">
              <a:rPr lang="es-MX" smtClean="0"/>
              <a:t>07/12/2023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0A89C-4064-4C44-A294-DD61F64481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595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.jpeg" /><Relationship Id="rId4" Type="http://schemas.openxmlformats.org/officeDocument/2006/relationships/image" Target="../media/image28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 /><Relationship Id="rId3" Type="http://schemas.openxmlformats.org/officeDocument/2006/relationships/image" Target="../media/image30.png" /><Relationship Id="rId7" Type="http://schemas.openxmlformats.org/officeDocument/2006/relationships/image" Target="../media/image34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3.png" /><Relationship Id="rId5" Type="http://schemas.openxmlformats.org/officeDocument/2006/relationships/image" Target="../media/image32.png" /><Relationship Id="rId4" Type="http://schemas.openxmlformats.org/officeDocument/2006/relationships/image" Target="../media/image31.png" /><Relationship Id="rId9" Type="http://schemas.openxmlformats.org/officeDocument/2006/relationships/image" Target="../media/image2.jpe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 /><Relationship Id="rId3" Type="http://schemas.openxmlformats.org/officeDocument/2006/relationships/image" Target="../media/image36.png" /><Relationship Id="rId7" Type="http://schemas.openxmlformats.org/officeDocument/2006/relationships/image" Target="../media/image40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9.png" /><Relationship Id="rId5" Type="http://schemas.openxmlformats.org/officeDocument/2006/relationships/image" Target="../media/image38.png" /><Relationship Id="rId4" Type="http://schemas.openxmlformats.org/officeDocument/2006/relationships/image" Target="../media/image37.png" /><Relationship Id="rId9" Type="http://schemas.openxmlformats.org/officeDocument/2006/relationships/image" Target="../media/image2.jpeg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3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jpeg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 /><Relationship Id="rId3" Type="http://schemas.openxmlformats.org/officeDocument/2006/relationships/image" Target="../media/image46.png" /><Relationship Id="rId7" Type="http://schemas.openxmlformats.org/officeDocument/2006/relationships/image" Target="../media/image6.png" /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9.emf" /><Relationship Id="rId5" Type="http://schemas.openxmlformats.org/officeDocument/2006/relationships/image" Target="../media/image48.png" /><Relationship Id="rId4" Type="http://schemas.openxmlformats.org/officeDocument/2006/relationships/image" Target="../media/image47.png" /><Relationship Id="rId9" Type="http://schemas.openxmlformats.org/officeDocument/2006/relationships/image" Target="../media/image2.jpeg" 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 /><Relationship Id="rId3" Type="http://schemas.openxmlformats.org/officeDocument/2006/relationships/image" Target="../media/image46.png" /><Relationship Id="rId7" Type="http://schemas.openxmlformats.org/officeDocument/2006/relationships/image" Target="../media/image50.png" /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9.emf" /><Relationship Id="rId5" Type="http://schemas.openxmlformats.org/officeDocument/2006/relationships/image" Target="../media/image48.png" /><Relationship Id="rId4" Type="http://schemas.openxmlformats.org/officeDocument/2006/relationships/image" Target="../media/image47.png" /><Relationship Id="rId9" Type="http://schemas.openxmlformats.org/officeDocument/2006/relationships/image" Target="../media/image2.jpe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 /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.jpeg" /><Relationship Id="rId4" Type="http://schemas.openxmlformats.org/officeDocument/2006/relationships/image" Target="../media/image53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52.emf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52.emf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52.emf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.jpeg" /><Relationship Id="rId5" Type="http://schemas.openxmlformats.org/officeDocument/2006/relationships/image" Target="../media/image57.png" /><Relationship Id="rId4" Type="http://schemas.openxmlformats.org/officeDocument/2006/relationships/image" Target="../media/image56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3.png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 /><Relationship Id="rId3" Type="http://schemas.openxmlformats.org/officeDocument/2006/relationships/image" Target="../media/image59.png" /><Relationship Id="rId7" Type="http://schemas.openxmlformats.org/officeDocument/2006/relationships/image" Target="../media/image6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2.png" /><Relationship Id="rId5" Type="http://schemas.openxmlformats.org/officeDocument/2006/relationships/image" Target="../media/image61.png" /><Relationship Id="rId4" Type="http://schemas.openxmlformats.org/officeDocument/2006/relationships/image" Target="../media/image60.png" /><Relationship Id="rId9" Type="http://schemas.openxmlformats.org/officeDocument/2006/relationships/image" Target="../media/image2.jpe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 /><Relationship Id="rId7" Type="http://schemas.openxmlformats.org/officeDocument/2006/relationships/image" Target="../media/image69.png" /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8.png" /><Relationship Id="rId5" Type="http://schemas.openxmlformats.org/officeDocument/2006/relationships/image" Target="../media/image67.png" /><Relationship Id="rId4" Type="http://schemas.openxmlformats.org/officeDocument/2006/relationships/image" Target="../media/image2.jpe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7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 /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.jpeg" /><Relationship Id="rId5" Type="http://schemas.openxmlformats.org/officeDocument/2006/relationships/image" Target="../media/image75.png" /><Relationship Id="rId4" Type="http://schemas.openxmlformats.org/officeDocument/2006/relationships/image" Target="../media/image74.png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76.jpg" /><Relationship Id="rId1" Type="http://schemas.openxmlformats.org/officeDocument/2006/relationships/slideLayout" Target="../slideLayouts/slideLayout7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 /><Relationship Id="rId3" Type="http://schemas.microsoft.com/office/2007/relationships/hdphoto" Target="../media/hdphoto1.wdp" /><Relationship Id="rId7" Type="http://schemas.microsoft.com/office/2007/relationships/hdphoto" Target="../media/hdphoto4.wdp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6" Type="http://schemas.microsoft.com/office/2007/relationships/hdphoto" Target="../media/hdphoto3.wdp" /><Relationship Id="rId5" Type="http://schemas.microsoft.com/office/2007/relationships/hdphoto" Target="../media/hdphoto2.wdp" /><Relationship Id="rId4" Type="http://schemas.openxmlformats.org/officeDocument/2006/relationships/image" Target="../media/image6.png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79.jpeg" /><Relationship Id="rId4" Type="http://schemas.openxmlformats.org/officeDocument/2006/relationships/image" Target="../media/image78.jpeg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82.jpe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 /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jpeg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86.png" /><Relationship Id="rId1" Type="http://schemas.openxmlformats.org/officeDocument/2006/relationships/slideLayout" Target="../slideLayouts/slideLayout7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87.png" /><Relationship Id="rId1" Type="http://schemas.openxmlformats.org/officeDocument/2006/relationships/slideLayout" Target="../slideLayouts/slideLayout7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 /><Relationship Id="rId2" Type="http://schemas.openxmlformats.org/officeDocument/2006/relationships/image" Target="../media/image88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.jpeg" /><Relationship Id="rId4" Type="http://schemas.openxmlformats.org/officeDocument/2006/relationships/image" Target="../media/image90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.jpeg" /><Relationship Id="rId4" Type="http://schemas.openxmlformats.org/officeDocument/2006/relationships/image" Target="../media/image8.png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91.png" /><Relationship Id="rId1" Type="http://schemas.openxmlformats.org/officeDocument/2006/relationships/slideLayout" Target="../slideLayouts/slideLayout1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92.png" /><Relationship Id="rId1" Type="http://schemas.openxmlformats.org/officeDocument/2006/relationships/slideLayout" Target="../slideLayouts/slideLayout1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 /><Relationship Id="rId2" Type="http://schemas.openxmlformats.org/officeDocument/2006/relationships/image" Target="../media/image93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jpeg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95.png" /><Relationship Id="rId1" Type="http://schemas.openxmlformats.org/officeDocument/2006/relationships/slideLayout" Target="../slideLayouts/slideLayout1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96.png" /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97.pn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98.png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 /><Relationship Id="rId2" Type="http://schemas.openxmlformats.org/officeDocument/2006/relationships/image" Target="../media/image99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3" Type="http://schemas.openxmlformats.org/officeDocument/2006/relationships/image" Target="../media/image2.jpeg" /><Relationship Id="rId7" Type="http://schemas.openxmlformats.org/officeDocument/2006/relationships/image" Target="../media/image15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4.png" /><Relationship Id="rId5" Type="http://schemas.openxmlformats.org/officeDocument/2006/relationships/image" Target="../media/image13.jpeg" /><Relationship Id="rId4" Type="http://schemas.openxmlformats.org/officeDocument/2006/relationships/image" Target="../media/image12.png" /><Relationship Id="rId9" Type="http://schemas.openxmlformats.org/officeDocument/2006/relationships/image" Target="../media/image17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683568" y="332656"/>
            <a:ext cx="7920880" cy="6120680"/>
            <a:chOff x="1403648" y="620688"/>
            <a:chExt cx="6854622" cy="5190978"/>
          </a:xfrm>
        </p:grpSpPr>
        <p:pic>
          <p:nvPicPr>
            <p:cNvPr id="6" name="5 Imagen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4" b="24308"/>
            <a:stretch/>
          </p:blipFill>
          <p:spPr>
            <a:xfrm>
              <a:off x="1403648" y="620688"/>
              <a:ext cx="6847450" cy="5190978"/>
            </a:xfrm>
            <a:prstGeom prst="rect">
              <a:avLst/>
            </a:prstGeom>
          </p:spPr>
        </p:pic>
        <p:sp>
          <p:nvSpPr>
            <p:cNvPr id="7" name="6 Rectángulo"/>
            <p:cNvSpPr/>
            <p:nvPr/>
          </p:nvSpPr>
          <p:spPr>
            <a:xfrm>
              <a:off x="6386062" y="4803554"/>
              <a:ext cx="1872208" cy="1008112"/>
            </a:xfrm>
            <a:prstGeom prst="rect">
              <a:avLst/>
            </a:prstGeom>
            <a:solidFill>
              <a:srgbClr val="558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5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161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47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2" y="692696"/>
            <a:ext cx="8849041" cy="581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7" descr="data:image/jpeg;base64,/9j/4AAQSkZJRgABAQAAAQABAAD/2wCEAAkGBhQSERMUEhQWFRUWFxcYFxcWFBYYGRgXHhgXGBgXFxoaGyYeGBojGRgVHy8gIycpLCwsGh8xNjAqNSYrLSkBCQoKDgwOGA8PGiwkHyQpLywpNSwvLCwsLTU1LC8sLDUtLC8sLCwsKSkpLCotLCwsKSksLC8sNSwpLCwpLCwsKf/AABEIALsBDQMBIgACEQEDEQH/xAAcAAEAAgMBAQEAAAAAAAAAAAAABAUDBgcCAQj/xABHEAACAQIEAwUFBAUKBQUBAAABAhEAAwQSITEFQVEGEyJhcQcygZGhFCNCsVJyssHRMzRikpOiwtLh8BUkQ3OCY2R0s/EX/8QAGQEBAAMBAQAAAAAAAAAAAAAAAAECAwQF/8QALxEBAAIBAQMKBQUAAAAAAAAAAAECEQMSIUEEEzFRYXGRsdHwIjKBoeEFFUJSwf/aAAwDAQACEQMRAD8A7XSlKBSlKBSlKBSlKBSlKBSlfGaAT0oPF6+qCWMDzqMeKpuDmHkPr51VYjiOZjKuSOiyOulV9wtnn7xJ00AjpJlatgbVaxyNEHfrpWbNrFanatkuCGY6TrliYIkwo5GrjBY6EKr4iu5O2vXqZqJgTcTjQk/iI5CJ/gKqrvaNgQO6YfBf89QcZctO33gJYTr3bH1g5YPwqv7tO88KAkSPFYfy12EetUy0irZMP2hBMMjDz0+UAmpy8QUxG5MBdJmtcud8ib2wBAAVH9BHi/dUXDs7ONjl23Gpmc2p18vOmSaw3YTzr4rg7EH0NVWHx5/6txR8AAfXWrRGEaEH0irM3ulKUClKUClKUClKUClKUClKUClKUClKUClKUClKUClKUCvFwiNdq91huYlRzn01oNc4hbYNNtkJUzO4ZIOmh35/DzmoOOXEEaNZII6P8Oew0ra7l9G94HyMbVDxdiBIyldRPIT+kIkD0n4VORAw1ohIG7MVHzgflNWxwYtWoHOJ6E7/AMfnWIJrbLGIJO+k5dI5amK92m3W5EOpjlE6/D/WkiEXkxy5/wAKqRYGdoZwJP4zAGYn5aCp1swCTyPzP+4qptYs7dxezkagARz8Qk9T0586zaJPczu7idpdtOhOszHL418YgAKrx5ElfSIDUw1/xFRbbMDqWE6dRBP/AO1Iu2ZOpuf1/CPKF2olhS0MwZ2UDqbub6FI+tbJwnFZ1PjV42IA+sGJqhtgLoBnHqZ6R4j/ALmrDBPlg5cuu0g6fAkVMImF9SvgNfaszKUpQKUpQKUpQKUpQKUpQKUpQKUpQKUpQKUpQKUpQVvEeIhTl8XmQpPw0FQnvSPCY9RJHqJBr1iLpH4C3PQr+8isHeBxqCnrln4bx8aqhJR+R3j0nzHlXq1fIbSQfzFU2PwttiCzjQFdWK6HcEjkfhUV8LZkGdJ1HfEzJEkeLUb6evU1OBeYiWTKdx+Ygg+U/wAasMTeDYcuOSyOoI/fOlVtvu0TwssKQDLgmCTuSZ941Gzux7lDKvDNzgeWsQ0fmasMmPtwA5JjksfiPPzqEXZAS0Bm2A1jkCT5dOpq1x2ZHQgpCgjxAka6aAalo5edVeIw4BJeToDlJhustGw8uXOqzC8SjWMMyrBuZF1nWGPmdyP97VLHDgyg5ww6MvhPqBGtRsPi84hY8wuUfLX66/uqYbjLHgOvM5nj4KDVVmNsFljLbSeoCAeUeAmpmGa5PiUR1zGf2AKhrZG5NxjEGbT7eXhrLg8MA05WMbHKwI8oMT8BRLaMK0ovpWWvFlYUDyr3V2RSlKBSlKBSlKBSlKBSlKBSlKBSlKBSlKBSlKBSlKCkxalWIzADlpr5Rr+6sDIYmCTOgIJ+e0fGrrF4NbgggT1I+h8qpMVwYrAAWT7uVQDPlzEbzUIU/bKy1zA4q3oSbFwwBzClvzArgt/Gk28EBr3KsT5TiHOv936V+mDwom2yZT4lKkkbyCDPzrkPBvYxjVtYsXUQO1gLZi6p8YvWrn/joh+det+n61KVtF54x6KWjLVsX95Y4rf64q10/Hcvv/hFbT2Y7bYnC3L1t2S4lnArdtjuwsMLFpkUkeIgB8pk6xIipVv2U4tOE4i0yJ374i3c/lUju1Qgkttux0rFgvZ5imv3S2RVuYMWQ2cHxixaQSBrlzrv0rrvq6FotWZiY4eEflGJOzvbzGXcXglxL98mKVjlS2LbWz3l60AhSCdbc68m8prq+G4ATrC2hM5YzsTyLknX01rl/YLsBixj8I19Utpg1YyLgY3Je665QNvFc1mNB1NdvrzeW83txzePp3+i9c8VNe4PcGqOpPmsfkagXUdSFuMU9FEH0bUVtFR71kkzAIiMp5yZJB66D/SuDC+VEmHI0XM09TlHnLaSat8FgyurAeUGY9ZFS1nnr66H48q9BQNhFMGX2lKVKClKUClKUClKUClKUClKUClKUClKUClKUClKUEbiFl3tutq53TkeF8qtlPIlWEEdR+VcW417QuL4S81m+6B1/wDRtww5MpgSp6/vBFdyrSvargcK+DL4g5biz3DKAXLn8AHNTzGw33AoObf/ANf4j+na/sVr7a9r2PBJmySeZtE/49q1Luqd1Qd/9m/aW9jsI12/kzi66DIpUZQqEaEnWWNVtzG8Uz4xRbfIO8OHYIs/zkBAGzSQbJJAgaD0n17Gkjh5879z9m2P3VvdXpfZ4ZHMeI4/jD4UZrbq+a4GC2req/8AKsmYGYGuJGkTGvKoGEx3GGtse5VSocx3Kmf5MKo8czDMw3kgjXl0/jH8nHUjQbmDOnyrFw+24tsWBG5AI8U7zW8a8Y+SPBXDW+xwxRxVxsRoO6tnLkCwxQFwCCZAJy6k6qdQNK3etY7PX4xDA7sDHrIP5CrjE3mDGZA5Vz3ttTlMJ9KqvtZ61ktY+N9RVUrGleUcESNq9UClKUClKUClKUClKUClKUClKUClKUClKUClKUClKUGHF4pbSNcuHKiAsxPIDU1wHtb2ifHYg3GkINLafoJ/mO5PXyArfvaxx05UwqH3oe56T4F+YLfBa5n3VBGsYNnZVRSzMQFUCSSdgBWXiHCrli41u6hR1MEH6EciDyI0NdZ9mfZEWrYxV0feOPuwfwIfxfrMPp6mrvtj2PTHW+S3kH3b/wCBuqn6HUcwQrfZIkcPH/duf4a3StY9nfD3s4Lu7ilXW7dBB/W+o8+dbPQY3tAkE8th59a9kV9pQRF4Yg2EGQZ5yNv3n4mpTCd6+0oKzG4AjxJtzH8KrO/rZqouOYHL94u34h0PWg+4HiOUwfdO/l51eVpXf1sPAcdnUqd1/Z5fLb5UFpSlKBSlKBSlKBSlKBSlKBSlKBSlKBSlKBSlKBSlV/H8R3eFvuNxbePUggfUig4zx/GnEYm9dOzOcv6o0Uf1QKy9l+B/acVatkeGcz/qLq3z2+NRe5revZdgfFfudAqD4ksfyWg6ABGg0r7SlApSlApSlApSlArzcthgQdQRB9K+XLoUEsQoG5JAA+JqqxPavDp+POeiAn67fWg1jGobdxkP4THqOR+Iis/B+IZLyHkTlPodPzg/CofHOMLfuZ0UroAZI1iddNtNPhVd39B1K7dCiWIUdSQPzrBh+J27jFUYMQJMSQB67VzZ8UWMklj5kk1u3BsP9mW2tzKHvPH4pJyM2TaAQFby0NBdu4AkkAdTpX1WBAIMg6gjmKwY7G27Ntrl1gqKJYsQB6a8ydAOZIqNw7HzYsnxXJUAsoLDMAAxnn4p12O9CIysa+Go4x39C5/UNecRxa1bNsXHCG57gfw5jE5ZOgaOUzU4wmYmEkGNJ/Ka+g1X8Jw4axaa5945QFndVLEnVhtpBJECIiKnogAgAAdAIFQh6pSlApSlApWpdrcZj8LeXE4cDEYUJlv4aBnWCT31sgSTB1Gu2x/DZcB7Z4TGIGs3kkjVGZQw9ROvqJFbczbZ243x2cO/3hGV3Svla5/x7EC/iQLaPbsOoNpcwv8AdlFYXkklboY94AsL7hAYkEVStJtnCWyUrHh76uquhDKwDKRsVIkEeoIrJVAqm7YfzK/+qP21q5qBxzBm7h7qKJZl0G2sgj8qDj/dV0L2cJGHu/8Ad/wLVVZ7A3z7xtr6sT+yD+dbV2a4EcKjqXD5mzaAiNI5nXlQXFKUoFKUoFKUoFKUoPjKCIIkHka1fjPYpXlrBCN+gfdPp+j+XpW00ig5DjLD2mKXFKsOR/MciPMVg76uuY/hlu8uS6gYee48wdwfStA452Gu2sz2ZuWxrEE3AP1QJf0UT5Gg99kcFnud6yMyIdIAIz8pkjbf5VuWNxXeW2QW2kiBmRWAO4JXOCYOu420NVwv27dm1hcP43eVBa2xVY1uXbkiPDM5dyxVdJkTsLYtqbfd2s+oDOVCsvgMNqokEiDGxaYiYCPw7gyiC4u3Lu4u3xnCnn3alyLQ5ALr1J3q8tqY1OY9Yj6Vgdy7FVMBYzMpGbN4WCQQd1Mk76iN5EfF4IzKqCOYIk6RuTcHSgsajOHIYFEIOkZjBGszKfSsKG9A0A5QUG3XS6dKy3O8GX7y2PEN7Z1XmB95o3nr6UFVa4e1kzhmtWxqWs5z3RJ8TZVyzZ1JOZdNZKNUq1xR7i+4LB1nvbiErBgkKjENrtqBqPSs721AJi0TB2QSSNxq3TlNQ8aGa2Ws2rfeAqwVkBziRKyAQCwlQ0+EkE6AghJu4NGMm4pMASRZJMDckruRPl5V9ThaEaMDynJaOnMaLVZwe7Zu2lc3FLvmYoEshkMybWTIW8BBXWTIJJ6X2GshVAXb0A85hQB9KCL/AMKEg5tRrOS3M6a+76/OplpCN2LeoA/ICvdKBXPuEdjcFisRxHPhrdyyMQuRisEXe7H2hUdYbLngxMSxiugitP7JcSTCrdweIItXLLXrgL+Fbtguzi8jHRgA0MAZUjWttOcVtjp3e/KPqiUR8CeE4i0uEVmw18OHsNcdltOpTLcts2Yopzww20Ecq+drO0jcOZsVfC3LzW+6s2bKsFVc2cteuNq3iGkAc4GpIoPab2rZmtC2Li2yhbxo1sv4jqFYBsug3Arf+O4Kw5R71sOCjAz0lSpB8iW+dWvtTERX5pzlppTpxbOpnHY1Ts32g4hYweFvYjD4f7GRbDG3dc3rdtiFF5wfARJBKqZAJ0EGOj1z/F4W9jRisPhzZS3eVVdizBkUsS9wWlUrcc+ISCmpEzW/W1gADWABr5aa1jeJi05ROMQjcXxps4e9dABNu3ccA7EqpaD8q0DhPtVu3rmAQ2LY+1OysQzeGLmSR1011rdu1P8AMsX/APHvf/W1cI7I4FUxfCbgJm7eOaSIGW7lEaaaVz3tMWiId/JdHTvp2m0b46PCXZrHtFwL3+4W9LligOR8jOPwq8ZSZj1kRuK+4b2hYK53OW6fvmdbc23ElIzTK+Hcb1xbgVsm5grEHvk4gzNbg5lH/LAkjkPA/wDVNQ8Zh7iXcSFMDB3bhHlmvLa/hVOds6f2/SzjM+8x54fongfHLWLsi9YYtbJIBKsuo0OjAGrCtV9l2F7vhWFH6Ss/9a47D6EVtVdEb4eTq1it7VjoiSlKVLMpSlApSlArnXb7HPY4hZuBmCnD3hAYgZgl4AxMTLL8hXRa032hdj7uN7g2SgNvvA2diujZYiAehrDlEWmnw9Ln5TW06c7PTu83PeG8Suvbw1jvHzNixu7SQVsqBMzGpqw4V2txOF711KOjYrIwuF2P4jCmfCsT57Vf2fZxeXHWbwa33Vs2W945pREBhcsHxL1qHc9m2LyMM1oziO9jMdRDDfLoddtvOuGNPVrvjPvDzI0teu+M5j0eOIdvL9rGPdKIBmWyLT95mNoFybiExlzGJMck00q14Bj8ViMdj8PduA2xnQgMwyAsVBtGNCBO/lWvjsXib6d4xsA4h7eIBe4RchlY5IynYvBHUVuPDOCXMJjsZirjW/s9wM5MtnUDx+7Ededb0jV24m2cZ9XTTnpv8WcZ9fw2Dh2KBtW2ZiDdGYZ4Vjm8QEdQCBHlU6oHCrI7i0sk92AuhYap4DmGkmV1BqfXc9Ir4RX2sd23OzMv6sfvBoMVzh6HU5t50dhB8oNYL9lEgCZM6Ndua8x1/FGv51I+ymP5R/7k/s18u2YEm44A6Ff8tBQ4axiO+a0/dJNtHWLl+4DGZLqhiyEQxsnY6MeZ0l4hlt92rIzX3By27d25BgjOVdyoECGMwYGk8/d68BcsZWd+8d7ebwDJFtrp3SSD3YGnl0qYykugR1YowNwMQWVSlwAgAeFmaNdNM1B9t8OXnm8vvbhkeevWamVjSwASRMn+kT9CYHwrJQK1PtxaS5d4ej5NMUlw54PhHhgT+kWy+fwrbK0Xtv7O7uOvG8mIVCEVVRkbKIk+8GkSST7tWpjO8af7bUP2tNdO4Ef1rk/Wa6jxK/ba3ZJdQrG3pKyVcQN9YllOlcx7a9j8UtkX7iF3QffP3jXCVAgOxZztE+FVEE6VJ4fxPDPwggDJiEtRMe8UYMDPIkKOlbxXoxw6kLa12Rsm7iPtGKu2AcqKqYgWQQZYkz786CNtOfKz7A4VcHaxdkO1y3ZfvAzQCQykkbwNEHMddJqj4XYw2Pw3eYu6yFAEBzhRPiImQZ3qbc4xfdUxOAQPe0F/DFlCX0ykErO1xTtB1BOh2qb1ztSiE7Be1Gzda2BYugXLiW5JtkBmLLr4pgZZ8wfhUUe1S0rXFuYZhkYhcjI0w4VpkLl3mrngnaDC3AivYOEuEgi1iLHdHOJ9xioVyJMFTOvnV9/wy1J+6tydT92upkGTprqAfUCuPZt1uvnNH+n3ahifaVaQW7gw7Au91GJKBgLQt95tqxl8oG3hOo0qMPazY1Jw7wSRobZMhUJzawfE0AjkJrdrfCrKgBbVsAFmAyLozGWYabk6k86+XOEWWEGzbIiI7tdoAjboAPgKjFusjU0eNZ8Ws2/aEC9tUsEh7IuibiqQMt9oOkRFk6g8+e1bRwzGG7Zt3CjWy6hsjRmWRMGP9+lLfC7KqFFq2FVcoGRYCgEQNNoZh6E9TWs9oPaRh8PKWYvXBpCGLa+RYaGOiz8KtETxZXtSfljDbbt0KpZiFUakkgADzJ0Fa2vbdLuIt2MMO8zNDXDIUKNWKjdjAOug9a5jxftLfxbTeeROiDRF9F6+Zk+dbX7LsBmvXbp2RQo/WY6/3VPzqWbpVKUoFK83LgUSxAHUkAfM1RcQ7WIulrxt1/CP3t8PnQX9ahjrPEzdvd22W3Lm1rYMjZRqJGmonnuedeuFcfcXCbjFlbfy6EDkPKtsBnaqWrtcZ+il6bfGY7mk4rCcU71HQ7W0B+9t5M2VA5Kx+kGOg9DWPu+LFLifiNtIbNaUhiwzBYEMcgMkEQW0JNbzcWQQDBIOo5eetQLiMoObEHTfwJPyAn6VXmYn+UqRyeJ37U+P4aLwO1xN8PaZGEKjW1h7OmRraEdDGRxrJBDdaueAPjbzfe3T93iWW6B3WXILatlICyZbw6HTMTroRYWrlu9cuYXOWGTvGU2EyMHds06aNnkkMATmkTrFn3DghBdPiDHRLYjUS0c9WHxOtTGjETnan7+iY5PETnbnxn0Zbr92xYyUOrGfcIAExE5Tz6ETsSR6GOQzlbNBynJLwejZZynXnTDWGU+K4X05hRB66CsptCCIEHfQa9ZrWW0sX21f6X9nc/y0+2r0f+zuf5azW7YUQoAHQCK9VCGG6jH3WA9Vnr/p8q8JauxrcUnqLZHL9frrUgmNToKjXr6sNLoXzDJzGm8+tBWcWuAXLAvXVBzNcRsjKqlVykswuABfvAsEwc8a1Ps4dwTD2hmJZstqCTA1Pj1O2pqIMOlzEs90Iy20W3bz5DJbx3XA84tL6o1WiZM2mXNHKJjTpy2+lB7QGNTJ15Rz0HwGleqUoFKUoI/EMCl609q4JS4pVh5EQY6Gua4PhdrC4DF4bFWkbEWc/cnJLXFuErZdDGxedATEGYronGuIGzZZlAZyVS2p2a47BEB8szAnyBqmxfZsoEvZnxF9Ltq7cZoBuKgcd3bUeFFUXHZUHPckmTpG6uZQhdjOwVq1hLQxVlHu6s2cTlnZY2kCPjWk+0LD3eH4629o5LLnvbcAAI6kZkjaASCB0aOVdjweMS6ge2cynY/QgjkQZBFQeP8AZfDY5FTFWhdCklZLAgmJgqQdYFI1JicmHNrftCv8XsXLdrhb3bQKh3TEBCG3BWU0Okxrodd6p7/EeKYMTbbEpbGyXluGPIMbfdkekelds4dwy1h7a2rFtbdtdlQQB/E+Z1NSq3rr6cbubjHfOfPH2Rietzb2d+1n7bdGFxFopfIbK6QUYKJOYDVDAPl6SBXSa8hBMwJO5jU+pr1WOralrZpExHbOf8hMdqBx3hQxOHu2SSudSAQTodwdNxIEjmJFfn+9hGtXGtuMroxVh0IMGv0fXM/ar2chlxaDeEux12R/l4T6LWSWhWqtOHcRu2jNq46dcrET6xvVfgbBd1RdWZgo9SQB9TW1YjsBjLZ0ti4OqOp+hg/SgyYftnix/wBYn1VD+a1nPa3FNveI9FVfyFVo7PYld7F3+zb9wqVh+AYg7WLnxQj86D62JdzLszHqxJ/Os9qrDB9jsQ3vKqD+kw/JZrYMB2PtprcYuenur/E/Ogo+HYB7phBPU8h6mtzwGF7u2FLFo5/uHlWa3aCgBQABsAIFe6BXkrzG/WK9Vhuo5PhcAdCk/XMKCm7QYFmFsjLcu5ioWMme0VJu2icxIlVDAzo6oeVSsLimYW3tZWshIJbvDeBWQ6EQSXkCQdcyEEEmVkNhMjm6qm5cbKpzOQFUDZAZCgmCQNzEkwKiphXF7vVtlcwi4gupkuHQB2BX31AAzAgkaEEBYCxwmKW4iuhlWGhgjygggEEGQQQCCK9i6JiRPSRPyqrxGKBuorIovKC1tTfCsZ0aI1ZYGogjQSNqy2LV5VuHwFyxKhyFGXoXRJ6wSpPWd6CyrDbxasYGb4o4/MViOKfOirbDKR437xYXyAjMx6aAelRMPeNq1cud1fZmuMzKcjOTA90d5lCBQqgTyoLS4dDpPlpr5amKqeI3AALdu2ov3MwQFEOQaBrzASMiyD/SOVfxV8wnGjiGixsEBZnQlQxJGTOjFGYRqFLRzIkVMwWAyPccwS5ktqWMEwsk6IoMBQIHiO5MzjcnG57w/D0VFUgMQACzIssQNSYESTrp1qQlsDYActABp0r1SoQUpSgUpSgr+OcMN+0FRsjo6XLbESA6MGXMOanUHyJqC+Axt7S5fTDr/wC2TO5/87ykL8FJ86vqVpXUmIxu8EYV/BODLhrZRXuXJZnZ7jBnZ2MsxIAHyAqwpSs0lKUoFKUoFR8fglvW3tXBKupUjyPTzG48xUilByfsh2aa3xTu7gn7PmcnkQNLbD1LK1dYrAuFUXDcyjOVCluZUEkD5k1noFKUoFKUoFKUoFKUoFKUoK/iCd8TayW2WAW71S6zyhNATsZzCJ0nWIdvs0w93FX0H6CFSkdMt8XYHkCKvKUFWvBnAhcVeX9VMKPj/N6iN2aO73Dio1y4mWBPopFpT590av6+MJEHUGgw4K9nt22yMmZVORgAySAcpAMAjaBWevNu2AIAAHQCK9UClKUClKU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5" name="AutoShape 9" descr="data:image/jpeg;base64,/9j/4AAQSkZJRgABAQAAAQABAAD/2wCEAAkGBhQSERMUEhQWFRUWFxcYFxcWFBYYGRgXHhgXGBgXFxoaGyYeGBojGRgVHy8gIycpLCwsGh8xNjAqNSYrLSkBCQoKDgwOGA8PGiwkHyQpLywpNSwvLCwsLTU1LC8sLDUtLC8sLCwsKSkpLCotLCwsKSksLC8sNSwpLCwpLCwsKf/AABEIALsBDQMBIgACEQEDEQH/xAAcAAEAAgMBAQEAAAAAAAAAAAAABAUDBgcCAQj/xABHEAACAQIEAwUFBAUKBQUBAAABAhEAAwQSITEFQVEGEyJhcQcygZGhFCNCsVJyssHRMzRikpOiwtLh8BUkQ3OCY2R0s/EX/8QAGQEBAAMBAQAAAAAAAAAAAAAAAAECAwQF/8QALxEBAAIBAQMKBQUAAAAAAAAAAAECEQMSIUEEEzFRYXGRsdHwIjKBoeEFFUJSwf/aAAwDAQACEQMRAD8A7XSlKBSlKBSlKBSlKBSlKBSlfGaAT0oPF6+qCWMDzqMeKpuDmHkPr51VYjiOZjKuSOiyOulV9wtnn7xJ00AjpJlatgbVaxyNEHfrpWbNrFanatkuCGY6TrliYIkwo5GrjBY6EKr4iu5O2vXqZqJgTcTjQk/iI5CJ/gKqrvaNgQO6YfBf89QcZctO33gJYTr3bH1g5YPwqv7tO88KAkSPFYfy12EetUy0irZMP2hBMMjDz0+UAmpy8QUxG5MBdJmtcud8ib2wBAAVH9BHi/dUXDs7ONjl23Gpmc2p18vOmSaw3YTzr4rg7EH0NVWHx5/6txR8AAfXWrRGEaEH0irM3ulKUClKUClKUClKUClKUClKUClKUClKUClKUClKUClKUCvFwiNdq91huYlRzn01oNc4hbYNNtkJUzO4ZIOmh35/DzmoOOXEEaNZII6P8Oew0ra7l9G94HyMbVDxdiBIyldRPIT+kIkD0n4VORAw1ohIG7MVHzgflNWxwYtWoHOJ6E7/AMfnWIJrbLGIJO+k5dI5amK92m3W5EOpjlE6/D/WkiEXkxy5/wAKqRYGdoZwJP4zAGYn5aCp1swCTyPzP+4qptYs7dxezkagARz8Qk9T0586zaJPczu7idpdtOhOszHL418YgAKrx5ElfSIDUw1/xFRbbMDqWE6dRBP/AO1Iu2ZOpuf1/CPKF2olhS0MwZ2UDqbub6FI+tbJwnFZ1PjV42IA+sGJqhtgLoBnHqZ6R4j/ALmrDBPlg5cuu0g6fAkVMImF9SvgNfaszKUpQKUpQKUpQKUpQKUpQKUpQKUpQKUpQKUpQKUpQVvEeIhTl8XmQpPw0FQnvSPCY9RJHqJBr1iLpH4C3PQr+8isHeBxqCnrln4bx8aqhJR+R3j0nzHlXq1fIbSQfzFU2PwttiCzjQFdWK6HcEjkfhUV8LZkGdJ1HfEzJEkeLUb6evU1OBeYiWTKdx+Ygg+U/wAasMTeDYcuOSyOoI/fOlVtvu0TwssKQDLgmCTuSZ941Gzux7lDKvDNzgeWsQ0fmasMmPtwA5JjksfiPPzqEXZAS0Bm2A1jkCT5dOpq1x2ZHQgpCgjxAka6aAalo5edVeIw4BJeToDlJhustGw8uXOqzC8SjWMMyrBuZF1nWGPmdyP97VLHDgyg5ww6MvhPqBGtRsPi84hY8wuUfLX66/uqYbjLHgOvM5nj4KDVVmNsFljLbSeoCAeUeAmpmGa5PiUR1zGf2AKhrZG5NxjEGbT7eXhrLg8MA05WMbHKwI8oMT8BRLaMK0ovpWWvFlYUDyr3V2RSlKBSlKBSlKBSlKBSlKBSlKBSlKBSlKBSlKBSlKCkxalWIzADlpr5Rr+6sDIYmCTOgIJ+e0fGrrF4NbgggT1I+h8qpMVwYrAAWT7uVQDPlzEbzUIU/bKy1zA4q3oSbFwwBzClvzArgt/Gk28EBr3KsT5TiHOv936V+mDwom2yZT4lKkkbyCDPzrkPBvYxjVtYsXUQO1gLZi6p8YvWrn/joh+det+n61KVtF54x6KWjLVsX95Y4rf64q10/Hcvv/hFbT2Y7bYnC3L1t2S4lnArdtjuwsMLFpkUkeIgB8pk6xIipVv2U4tOE4i0yJ374i3c/lUju1Qgkttux0rFgvZ5imv3S2RVuYMWQ2cHxixaQSBrlzrv0rrvq6FotWZiY4eEflGJOzvbzGXcXglxL98mKVjlS2LbWz3l60AhSCdbc68m8prq+G4ATrC2hM5YzsTyLknX01rl/YLsBixj8I19Utpg1YyLgY3Je665QNvFc1mNB1NdvrzeW83txzePp3+i9c8VNe4PcGqOpPmsfkagXUdSFuMU9FEH0bUVtFR71kkzAIiMp5yZJB66D/SuDC+VEmHI0XM09TlHnLaSat8FgyurAeUGY9ZFS1nnr66H48q9BQNhFMGX2lKVKClKUClKUClKUClKUClKUClKUClKUClKUClKUEbiFl3tutq53TkeF8qtlPIlWEEdR+VcW417QuL4S81m+6B1/wDRtww5MpgSp6/vBFdyrSvargcK+DL4g5biz3DKAXLn8AHNTzGw33AoObf/ANf4j+na/sVr7a9r2PBJmySeZtE/49q1Luqd1Qd/9m/aW9jsI12/kzi66DIpUZQqEaEnWWNVtzG8Uz4xRbfIO8OHYIs/zkBAGzSQbJJAgaD0n17Gkjh5879z9m2P3VvdXpfZ4ZHMeI4/jD4UZrbq+a4GC2req/8AKsmYGYGuJGkTGvKoGEx3GGtse5VSocx3Kmf5MKo8czDMw3kgjXl0/jH8nHUjQbmDOnyrFw+24tsWBG5AI8U7zW8a8Y+SPBXDW+xwxRxVxsRoO6tnLkCwxQFwCCZAJy6k6qdQNK3etY7PX4xDA7sDHrIP5CrjE3mDGZA5Vz3ttTlMJ9KqvtZ61ktY+N9RVUrGleUcESNq9UClKUClKUClKUClKUClKUClKUClKUClKUClKUClKUGHF4pbSNcuHKiAsxPIDU1wHtb2ifHYg3GkINLafoJ/mO5PXyArfvaxx05UwqH3oe56T4F+YLfBa5n3VBGsYNnZVRSzMQFUCSSdgBWXiHCrli41u6hR1MEH6EciDyI0NdZ9mfZEWrYxV0feOPuwfwIfxfrMPp6mrvtj2PTHW+S3kH3b/wCBuqn6HUcwQrfZIkcPH/duf4a3StY9nfD3s4Lu7ilXW7dBB/W+o8+dbPQY3tAkE8th59a9kV9pQRF4Yg2EGQZ5yNv3n4mpTCd6+0oKzG4AjxJtzH8KrO/rZqouOYHL94u34h0PWg+4HiOUwfdO/l51eVpXf1sPAcdnUqd1/Z5fLb5UFpSlKBSlKBSlKBSlKBSlKBSlKBSlKBSlKBSlKBSlV/H8R3eFvuNxbePUggfUig4zx/GnEYm9dOzOcv6o0Uf1QKy9l+B/acVatkeGcz/qLq3z2+NRe5revZdgfFfudAqD4ksfyWg6ABGg0r7SlApSlApSlApSlArzcthgQdQRB9K+XLoUEsQoG5JAA+JqqxPavDp+POeiAn67fWg1jGobdxkP4THqOR+Iis/B+IZLyHkTlPodPzg/CofHOMLfuZ0UroAZI1iddNtNPhVd39B1K7dCiWIUdSQPzrBh+J27jFUYMQJMSQB67VzZ8UWMklj5kk1u3BsP9mW2tzKHvPH4pJyM2TaAQFby0NBdu4AkkAdTpX1WBAIMg6gjmKwY7G27Ntrl1gqKJYsQB6a8ydAOZIqNw7HzYsnxXJUAsoLDMAAxnn4p12O9CIysa+Go4x39C5/UNecRxa1bNsXHCG57gfw5jE5ZOgaOUzU4wmYmEkGNJ/Ka+g1X8Jw4axaa5945QFndVLEnVhtpBJECIiKnogAgAAdAIFQh6pSlApSlApWpdrcZj8LeXE4cDEYUJlv4aBnWCT31sgSTB1Gu2x/DZcB7Z4TGIGs3kkjVGZQw9ROvqJFbczbZ243x2cO/3hGV3Svla5/x7EC/iQLaPbsOoNpcwv8AdlFYXkklboY94AsL7hAYkEVStJtnCWyUrHh76uquhDKwDKRsVIkEeoIrJVAqm7YfzK/+qP21q5qBxzBm7h7qKJZl0G2sgj8qDj/dV0L2cJGHu/8Ad/wLVVZ7A3z7xtr6sT+yD+dbV2a4EcKjqXD5mzaAiNI5nXlQXFKUoFKUoFKUoFKUoPjKCIIkHka1fjPYpXlrBCN+gfdPp+j+XpW00ig5DjLD2mKXFKsOR/MciPMVg76uuY/hlu8uS6gYee48wdwfStA452Gu2sz2ZuWxrEE3AP1QJf0UT5Gg99kcFnud6yMyIdIAIz8pkjbf5VuWNxXeW2QW2kiBmRWAO4JXOCYOu420NVwv27dm1hcP43eVBa2xVY1uXbkiPDM5dyxVdJkTsLYtqbfd2s+oDOVCsvgMNqokEiDGxaYiYCPw7gyiC4u3Lu4u3xnCnn3alyLQ5ALr1J3q8tqY1OY9Yj6Vgdy7FVMBYzMpGbN4WCQQd1Mk76iN5EfF4IzKqCOYIk6RuTcHSgsajOHIYFEIOkZjBGszKfSsKG9A0A5QUG3XS6dKy3O8GX7y2PEN7Z1XmB95o3nr6UFVa4e1kzhmtWxqWs5z3RJ8TZVyzZ1JOZdNZKNUq1xR7i+4LB1nvbiErBgkKjENrtqBqPSs721AJi0TB2QSSNxq3TlNQ8aGa2Ws2rfeAqwVkBziRKyAQCwlQ0+EkE6AghJu4NGMm4pMASRZJMDckruRPl5V9ThaEaMDynJaOnMaLVZwe7Zu2lc3FLvmYoEshkMybWTIW8BBXWTIJJ6X2GshVAXb0A85hQB9KCL/AMKEg5tRrOS3M6a+76/OplpCN2LeoA/ICvdKBXPuEdjcFisRxHPhrdyyMQuRisEXe7H2hUdYbLngxMSxiugitP7JcSTCrdweIItXLLXrgL+Fbtguzi8jHRgA0MAZUjWttOcVtjp3e/KPqiUR8CeE4i0uEVmw18OHsNcdltOpTLcts2Yopzww20Ecq+drO0jcOZsVfC3LzW+6s2bKsFVc2cteuNq3iGkAc4GpIoPab2rZmtC2Li2yhbxo1sv4jqFYBsug3Arf+O4Kw5R71sOCjAz0lSpB8iW+dWvtTERX5pzlppTpxbOpnHY1Ts32g4hYweFvYjD4f7GRbDG3dc3rdtiFF5wfARJBKqZAJ0EGOj1z/F4W9jRisPhzZS3eVVdizBkUsS9wWlUrcc+ISCmpEzW/W1gADWABr5aa1jeJi05ROMQjcXxps4e9dABNu3ccA7EqpaD8q0DhPtVu3rmAQ2LY+1OysQzeGLmSR1011rdu1P8AMsX/APHvf/W1cI7I4FUxfCbgJm7eOaSIGW7lEaaaVz3tMWiId/JdHTvp2m0b46PCXZrHtFwL3+4W9LligOR8jOPwq8ZSZj1kRuK+4b2hYK53OW6fvmdbc23ElIzTK+Hcb1xbgVsm5grEHvk4gzNbg5lH/LAkjkPA/wDVNQ8Zh7iXcSFMDB3bhHlmvLa/hVOds6f2/SzjM+8x54fongfHLWLsi9YYtbJIBKsuo0OjAGrCtV9l2F7vhWFH6Ss/9a47D6EVtVdEb4eTq1it7VjoiSlKVLMpSlApSlArnXb7HPY4hZuBmCnD3hAYgZgl4AxMTLL8hXRa032hdj7uN7g2SgNvvA2diujZYiAehrDlEWmnw9Ln5TW06c7PTu83PeG8Suvbw1jvHzNixu7SQVsqBMzGpqw4V2txOF711KOjYrIwuF2P4jCmfCsT57Vf2fZxeXHWbwa33Vs2W945pREBhcsHxL1qHc9m2LyMM1oziO9jMdRDDfLoddtvOuGNPVrvjPvDzI0teu+M5j0eOIdvL9rGPdKIBmWyLT95mNoFybiExlzGJMck00q14Bj8ViMdj8PduA2xnQgMwyAsVBtGNCBO/lWvjsXib6d4xsA4h7eIBe4RchlY5IynYvBHUVuPDOCXMJjsZirjW/s9wM5MtnUDx+7Ededb0jV24m2cZ9XTTnpv8WcZ9fw2Dh2KBtW2ZiDdGYZ4Vjm8QEdQCBHlU6oHCrI7i0sk92AuhYap4DmGkmV1BqfXc9Ir4RX2sd23OzMv6sfvBoMVzh6HU5t50dhB8oNYL9lEgCZM6Ndua8x1/FGv51I+ymP5R/7k/s18u2YEm44A6Ff8tBQ4axiO+a0/dJNtHWLl+4DGZLqhiyEQxsnY6MeZ0l4hlt92rIzX3By27d25BgjOVdyoECGMwYGk8/d68BcsZWd+8d7ebwDJFtrp3SSD3YGnl0qYykugR1YowNwMQWVSlwAgAeFmaNdNM1B9t8OXnm8vvbhkeevWamVjSwASRMn+kT9CYHwrJQK1PtxaS5d4ej5NMUlw54PhHhgT+kWy+fwrbK0Xtv7O7uOvG8mIVCEVVRkbKIk+8GkSST7tWpjO8af7bUP2tNdO4Ef1rk/Wa6jxK/ba3ZJdQrG3pKyVcQN9YllOlcx7a9j8UtkX7iF3QffP3jXCVAgOxZztE+FVEE6VJ4fxPDPwggDJiEtRMe8UYMDPIkKOlbxXoxw6kLa12Rsm7iPtGKu2AcqKqYgWQQZYkz786CNtOfKz7A4VcHaxdkO1y3ZfvAzQCQykkbwNEHMddJqj4XYw2Pw3eYu6yFAEBzhRPiImQZ3qbc4xfdUxOAQPe0F/DFlCX0ykErO1xTtB1BOh2qb1ztSiE7Be1Gzda2BYugXLiW5JtkBmLLr4pgZZ8wfhUUe1S0rXFuYZhkYhcjI0w4VpkLl3mrngnaDC3AivYOEuEgi1iLHdHOJ9xioVyJMFTOvnV9/wy1J+6tydT92upkGTprqAfUCuPZt1uvnNH+n3ahifaVaQW7gw7Au91GJKBgLQt95tqxl8oG3hOo0qMPazY1Jw7wSRobZMhUJzawfE0AjkJrdrfCrKgBbVsAFmAyLozGWYabk6k86+XOEWWEGzbIiI7tdoAjboAPgKjFusjU0eNZ8Ws2/aEC9tUsEh7IuibiqQMt9oOkRFk6g8+e1bRwzGG7Zt3CjWy6hsjRmWRMGP9+lLfC7KqFFq2FVcoGRYCgEQNNoZh6E9TWs9oPaRh8PKWYvXBpCGLa+RYaGOiz8KtETxZXtSfljDbbt0KpZiFUakkgADzJ0Fa2vbdLuIt2MMO8zNDXDIUKNWKjdjAOug9a5jxftLfxbTeeROiDRF9F6+Zk+dbX7LsBmvXbp2RQo/WY6/3VPzqWbpVKUoFK83LgUSxAHUkAfM1RcQ7WIulrxt1/CP3t8PnQX9ahjrPEzdvd22W3Lm1rYMjZRqJGmonnuedeuFcfcXCbjFlbfy6EDkPKtsBnaqWrtcZ+il6bfGY7mk4rCcU71HQ7W0B+9t5M2VA5Kx+kGOg9DWPu+LFLifiNtIbNaUhiwzBYEMcgMkEQW0JNbzcWQQDBIOo5eetQLiMoObEHTfwJPyAn6VXmYn+UqRyeJ37U+P4aLwO1xN8PaZGEKjW1h7OmRraEdDGRxrJBDdaueAPjbzfe3T93iWW6B3WXILatlICyZbw6HTMTroRYWrlu9cuYXOWGTvGU2EyMHds06aNnkkMATmkTrFn3DghBdPiDHRLYjUS0c9WHxOtTGjETnan7+iY5PETnbnxn0Zbr92xYyUOrGfcIAExE5Tz6ETsSR6GOQzlbNBynJLwejZZynXnTDWGU+K4X05hRB66CsptCCIEHfQa9ZrWW0sX21f6X9nc/y0+2r0f+zuf5azW7YUQoAHQCK9VCGG6jH3WA9Vnr/p8q8JauxrcUnqLZHL9frrUgmNToKjXr6sNLoXzDJzGm8+tBWcWuAXLAvXVBzNcRsjKqlVykswuABfvAsEwc8a1Ps4dwTD2hmJZstqCTA1Pj1O2pqIMOlzEs90Iy20W3bz5DJbx3XA84tL6o1WiZM2mXNHKJjTpy2+lB7QGNTJ15Rz0HwGleqUoFKUoI/EMCl609q4JS4pVh5EQY6Gua4PhdrC4DF4bFWkbEWc/cnJLXFuErZdDGxedATEGYronGuIGzZZlAZyVS2p2a47BEB8szAnyBqmxfZsoEvZnxF9Ltq7cZoBuKgcd3bUeFFUXHZUHPckmTpG6uZQhdjOwVq1hLQxVlHu6s2cTlnZY2kCPjWk+0LD3eH4629o5LLnvbcAAI6kZkjaASCB0aOVdjweMS6ge2cynY/QgjkQZBFQeP8AZfDY5FTFWhdCklZLAgmJgqQdYFI1JicmHNrftCv8XsXLdrhb3bQKh3TEBCG3BWU0Okxrodd6p7/EeKYMTbbEpbGyXluGPIMbfdkekelds4dwy1h7a2rFtbdtdlQQB/E+Z1NSq3rr6cbubjHfOfPH2Rietzb2d+1n7bdGFxFopfIbK6QUYKJOYDVDAPl6SBXSa8hBMwJO5jU+pr1WOralrZpExHbOf8hMdqBx3hQxOHu2SSudSAQTodwdNxIEjmJFfn+9hGtXGtuMroxVh0IMGv0fXM/ar2chlxaDeEux12R/l4T6LWSWhWqtOHcRu2jNq46dcrET6xvVfgbBd1RdWZgo9SQB9TW1YjsBjLZ0ti4OqOp+hg/SgyYftnix/wBYn1VD+a1nPa3FNveI9FVfyFVo7PYld7F3+zb9wqVh+AYg7WLnxQj86D62JdzLszHqxJ/Os9qrDB9jsQ3vKqD+kw/JZrYMB2PtprcYuenur/E/Ogo+HYB7phBPU8h6mtzwGF7u2FLFo5/uHlWa3aCgBQABsAIFe6BXkrzG/WK9Vhuo5PhcAdCk/XMKCm7QYFmFsjLcu5ioWMme0VJu2icxIlVDAzo6oeVSsLimYW3tZWshIJbvDeBWQ6EQSXkCQdcyEEEmVkNhMjm6qm5cbKpzOQFUDZAZCgmCQNzEkwKiphXF7vVtlcwi4gupkuHQB2BX31AAzAgkaEEBYCxwmKW4iuhlWGhgjygggEEGQQQCCK9i6JiRPSRPyqrxGKBuorIovKC1tTfCsZ0aI1ZYGogjQSNqy2LV5VuHwFyxKhyFGXoXRJ6wSpPWd6CyrDbxasYGb4o4/MViOKfOirbDKR437xYXyAjMx6aAelRMPeNq1cud1fZmuMzKcjOTA90d5lCBQqgTyoLS4dDpPlpr5amKqeI3AALdu2ov3MwQFEOQaBrzASMiyD/SOVfxV8wnGjiGixsEBZnQlQxJGTOjFGYRqFLRzIkVMwWAyPccwS5ktqWMEwsk6IoMBQIHiO5MzjcnG57w/D0VFUgMQACzIssQNSYESTrp1qQlsDYActABp0r1SoQUpSgUpSgr+OcMN+0FRsjo6XLbESA6MGXMOanUHyJqC+Axt7S5fTDr/wC2TO5/87ykL8FJ86vqVpXUmIxu8EYV/BODLhrZRXuXJZnZ7jBnZ2MsxIAHyAqwpSs0lKUoFKUoFR8fglvW3tXBKupUjyPTzG48xUilByfsh2aa3xTu7gn7PmcnkQNLbD1LK1dYrAuFUXDcyjOVCluZUEkD5k1noFKUoFKUoFKUoFKUoFKUoK/iCd8TayW2WAW71S6zyhNATsZzCJ0nWIdvs0w93FX0H6CFSkdMt8XYHkCKvKUFWvBnAhcVeX9VMKPj/N6iN2aO73Dio1y4mWBPopFpT590av6+MJEHUGgw4K9nt22yMmZVORgAySAcpAMAjaBWevNu2AIAAHQCK9UClKUClKU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8" name="AutoShape 11" descr="data:image/jpeg;base64,/9j/4AAQSkZJRgABAQAAAQABAAD/2wCEAAkGBhQSERMUEhQWFRUWFxcYFxcWFBYYGRgXHhgXGBgXFxoaGyYeGBojGRgVHy8gIycpLCwsGh8xNjAqNSYrLSkBCQoKDgwOGA8PGiwkHyQpLywpNSwvLCwsLTU1LC8sLDUtLC8sLCwsKSkpLCotLCwsKSksLC8sNSwpLCwpLCwsKf/AABEIALsBDQMBIgACEQEDEQH/xAAcAAEAAgMBAQEAAAAAAAAAAAAABAUDBgcCAQj/xABHEAACAQIEAwUFBAUKBQUBAAABAhEAAwQSITEFQVEGEyJhcQcygZGhFCNCsVJyssHRMzRikpOiwtLh8BUkQ3OCY2R0s/EX/8QAGQEBAAMBAQAAAAAAAAAAAAAAAAECAwQF/8QALxEBAAIBAQMKBQUAAAAAAAAAAAECEQMSIUEEEzFRYXGRsdHwIjKBoeEFFUJSwf/aAAwDAQACEQMRAD8A7XSlKBSlKBSlKBSlKBSlKBSlfGaAT0oPF6+qCWMDzqMeKpuDmHkPr51VYjiOZjKuSOiyOulV9wtnn7xJ00AjpJlatgbVaxyNEHfrpWbNrFanatkuCGY6TrliYIkwo5GrjBY6EKr4iu5O2vXqZqJgTcTjQk/iI5CJ/gKqrvaNgQO6YfBf89QcZctO33gJYTr3bH1g5YPwqv7tO88KAkSPFYfy12EetUy0irZMP2hBMMjDz0+UAmpy8QUxG5MBdJmtcud8ib2wBAAVH9BHi/dUXDs7ONjl23Gpmc2p18vOmSaw3YTzr4rg7EH0NVWHx5/6txR8AAfXWrRGEaEH0irM3ulKUClKUClKUClKUClKUClKUClKUClKUClKUClKUClKUCvFwiNdq91huYlRzn01oNc4hbYNNtkJUzO4ZIOmh35/DzmoOOXEEaNZII6P8Oew0ra7l9G94HyMbVDxdiBIyldRPIT+kIkD0n4VORAw1ohIG7MVHzgflNWxwYtWoHOJ6E7/AMfnWIJrbLGIJO+k5dI5amK92m3W5EOpjlE6/D/WkiEXkxy5/wAKqRYGdoZwJP4zAGYn5aCp1swCTyPzP+4qptYs7dxezkagARz8Qk9T0586zaJPczu7idpdtOhOszHL418YgAKrx5ElfSIDUw1/xFRbbMDqWE6dRBP/AO1Iu2ZOpuf1/CPKF2olhS0MwZ2UDqbub6FI+tbJwnFZ1PjV42IA+sGJqhtgLoBnHqZ6R4j/ALmrDBPlg5cuu0g6fAkVMImF9SvgNfaszKUpQKUpQKUpQKUpQKUpQKUpQKUpQKUpQKUpQKUpQVvEeIhTl8XmQpPw0FQnvSPCY9RJHqJBr1iLpH4C3PQr+8isHeBxqCnrln4bx8aqhJR+R3j0nzHlXq1fIbSQfzFU2PwttiCzjQFdWK6HcEjkfhUV8LZkGdJ1HfEzJEkeLUb6evU1OBeYiWTKdx+Ygg+U/wAasMTeDYcuOSyOoI/fOlVtvu0TwssKQDLgmCTuSZ941Gzux7lDKvDNzgeWsQ0fmasMmPtwA5JjksfiPPzqEXZAS0Bm2A1jkCT5dOpq1x2ZHQgpCgjxAka6aAalo5edVeIw4BJeToDlJhustGw8uXOqzC8SjWMMyrBuZF1nWGPmdyP97VLHDgyg5ww6MvhPqBGtRsPi84hY8wuUfLX66/uqYbjLHgOvM5nj4KDVVmNsFljLbSeoCAeUeAmpmGa5PiUR1zGf2AKhrZG5NxjEGbT7eXhrLg8MA05WMbHKwI8oMT8BRLaMK0ovpWWvFlYUDyr3V2RSlKBSlKBSlKBSlKBSlKBSlKBSlKBSlKBSlKBSlKCkxalWIzADlpr5Rr+6sDIYmCTOgIJ+e0fGrrF4NbgggT1I+h8qpMVwYrAAWT7uVQDPlzEbzUIU/bKy1zA4q3oSbFwwBzClvzArgt/Gk28EBr3KsT5TiHOv936V+mDwom2yZT4lKkkbyCDPzrkPBvYxjVtYsXUQO1gLZi6p8YvWrn/joh+det+n61KVtF54x6KWjLVsX95Y4rf64q10/Hcvv/hFbT2Y7bYnC3L1t2S4lnArdtjuwsMLFpkUkeIgB8pk6xIipVv2U4tOE4i0yJ374i3c/lUju1Qgkttux0rFgvZ5imv3S2RVuYMWQ2cHxixaQSBrlzrv0rrvq6FotWZiY4eEflGJOzvbzGXcXglxL98mKVjlS2LbWz3l60AhSCdbc68m8prq+G4ATrC2hM5YzsTyLknX01rl/YLsBixj8I19Utpg1YyLgY3Je665QNvFc1mNB1NdvrzeW83txzePp3+i9c8VNe4PcGqOpPmsfkagXUdSFuMU9FEH0bUVtFR71kkzAIiMp5yZJB66D/SuDC+VEmHI0XM09TlHnLaSat8FgyurAeUGY9ZFS1nnr66H48q9BQNhFMGX2lKVKClKUClKUClKUClKUClKUClKUClKUClKUClKUEbiFl3tutq53TkeF8qtlPIlWEEdR+VcW417QuL4S81m+6B1/wDRtww5MpgSp6/vBFdyrSvargcK+DL4g5biz3DKAXLn8AHNTzGw33AoObf/ANf4j+na/sVr7a9r2PBJmySeZtE/49q1Luqd1Qd/9m/aW9jsI12/kzi66DIpUZQqEaEnWWNVtzG8Uz4xRbfIO8OHYIs/zkBAGzSQbJJAgaD0n17Gkjh5879z9m2P3VvdXpfZ4ZHMeI4/jD4UZrbq+a4GC2req/8AKsmYGYGuJGkTGvKoGEx3GGtse5VSocx3Kmf5MKo8czDMw3kgjXl0/jH8nHUjQbmDOnyrFw+24tsWBG5AI8U7zW8a8Y+SPBXDW+xwxRxVxsRoO6tnLkCwxQFwCCZAJy6k6qdQNK3etY7PX4xDA7sDHrIP5CrjE3mDGZA5Vz3ttTlMJ9KqvtZ61ktY+N9RVUrGleUcESNq9UClKUClKUClKUClKUClKUClKUClKUClKUClKUClKUGHF4pbSNcuHKiAsxPIDU1wHtb2ifHYg3GkINLafoJ/mO5PXyArfvaxx05UwqH3oe56T4F+YLfBa5n3VBGsYNnZVRSzMQFUCSSdgBWXiHCrli41u6hR1MEH6EciDyI0NdZ9mfZEWrYxV0feOPuwfwIfxfrMPp6mrvtj2PTHW+S3kH3b/wCBuqn6HUcwQrfZIkcPH/duf4a3StY9nfD3s4Lu7ilXW7dBB/W+o8+dbPQY3tAkE8th59a9kV9pQRF4Yg2EGQZ5yNv3n4mpTCd6+0oKzG4AjxJtzH8KrO/rZqouOYHL94u34h0PWg+4HiOUwfdO/l51eVpXf1sPAcdnUqd1/Z5fLb5UFpSlKBSlKBSlKBSlKBSlKBSlKBSlKBSlKBSlKBSlV/H8R3eFvuNxbePUggfUig4zx/GnEYm9dOzOcv6o0Uf1QKy9l+B/acVatkeGcz/qLq3z2+NRe5revZdgfFfudAqD4ksfyWg6ABGg0r7SlApSlApSlApSlArzcthgQdQRB9K+XLoUEsQoG5JAA+JqqxPavDp+POeiAn67fWg1jGobdxkP4THqOR+Iis/B+IZLyHkTlPodPzg/CofHOMLfuZ0UroAZI1iddNtNPhVd39B1K7dCiWIUdSQPzrBh+J27jFUYMQJMSQB67VzZ8UWMklj5kk1u3BsP9mW2tzKHvPH4pJyM2TaAQFby0NBdu4AkkAdTpX1WBAIMg6gjmKwY7G27Ntrl1gqKJYsQB6a8ydAOZIqNw7HzYsnxXJUAsoLDMAAxnn4p12O9CIysa+Go4x39C5/UNecRxa1bNsXHCG57gfw5jE5ZOgaOUzU4wmYmEkGNJ/Ka+g1X8Jw4axaa5945QFndVLEnVhtpBJECIiKnogAgAAdAIFQh6pSlApSlApWpdrcZj8LeXE4cDEYUJlv4aBnWCT31sgSTB1Gu2x/DZcB7Z4TGIGs3kkjVGZQw9ROvqJFbczbZ243x2cO/3hGV3Svla5/x7EC/iQLaPbsOoNpcwv8AdlFYXkklboY94AsL7hAYkEVStJtnCWyUrHh76uquhDKwDKRsVIkEeoIrJVAqm7YfzK/+qP21q5qBxzBm7h7qKJZl0G2sgj8qDj/dV0L2cJGHu/8Ad/wLVVZ7A3z7xtr6sT+yD+dbV2a4EcKjqXD5mzaAiNI5nXlQXFKUoFKUoFKUoFKUoPjKCIIkHka1fjPYpXlrBCN+gfdPp+j+XpW00ig5DjLD2mKXFKsOR/MciPMVg76uuY/hlu8uS6gYee48wdwfStA452Gu2sz2ZuWxrEE3AP1QJf0UT5Gg99kcFnud6yMyIdIAIz8pkjbf5VuWNxXeW2QW2kiBmRWAO4JXOCYOu420NVwv27dm1hcP43eVBa2xVY1uXbkiPDM5dyxVdJkTsLYtqbfd2s+oDOVCsvgMNqokEiDGxaYiYCPw7gyiC4u3Lu4u3xnCnn3alyLQ5ALr1J3q8tqY1OY9Yj6Vgdy7FVMBYzMpGbN4WCQQd1Mk76iN5EfF4IzKqCOYIk6RuTcHSgsajOHIYFEIOkZjBGszKfSsKG9A0A5QUG3XS6dKy3O8GX7y2PEN7Z1XmB95o3nr6UFVa4e1kzhmtWxqWs5z3RJ8TZVyzZ1JOZdNZKNUq1xR7i+4LB1nvbiErBgkKjENrtqBqPSs721AJi0TB2QSSNxq3TlNQ8aGa2Ws2rfeAqwVkBziRKyAQCwlQ0+EkE6AghJu4NGMm4pMASRZJMDckruRPl5V9ThaEaMDynJaOnMaLVZwe7Zu2lc3FLvmYoEshkMybWTIW8BBXWTIJJ6X2GshVAXb0A85hQB9KCL/AMKEg5tRrOS3M6a+76/OplpCN2LeoA/ICvdKBXPuEdjcFisRxHPhrdyyMQuRisEXe7H2hUdYbLngxMSxiugitP7JcSTCrdweIItXLLXrgL+Fbtguzi8jHRgA0MAZUjWttOcVtjp3e/KPqiUR8CeE4i0uEVmw18OHsNcdltOpTLcts2Yopzww20Ecq+drO0jcOZsVfC3LzW+6s2bKsFVc2cteuNq3iGkAc4GpIoPab2rZmtC2Li2yhbxo1sv4jqFYBsug3Arf+O4Kw5R71sOCjAz0lSpB8iW+dWvtTERX5pzlppTpxbOpnHY1Ts32g4hYweFvYjD4f7GRbDG3dc3rdtiFF5wfARJBKqZAJ0EGOj1z/F4W9jRisPhzZS3eVVdizBkUsS9wWlUrcc+ISCmpEzW/W1gADWABr5aa1jeJi05ROMQjcXxps4e9dABNu3ccA7EqpaD8q0DhPtVu3rmAQ2LY+1OysQzeGLmSR1011rdu1P8AMsX/APHvf/W1cI7I4FUxfCbgJm7eOaSIGW7lEaaaVz3tMWiId/JdHTvp2m0b46PCXZrHtFwL3+4W9LligOR8jOPwq8ZSZj1kRuK+4b2hYK53OW6fvmdbc23ElIzTK+Hcb1xbgVsm5grEHvk4gzNbg5lH/LAkjkPA/wDVNQ8Zh7iXcSFMDB3bhHlmvLa/hVOds6f2/SzjM+8x54fongfHLWLsi9YYtbJIBKsuo0OjAGrCtV9l2F7vhWFH6Ss/9a47D6EVtVdEb4eTq1it7VjoiSlKVLMpSlApSlArnXb7HPY4hZuBmCnD3hAYgZgl4AxMTLL8hXRa032hdj7uN7g2SgNvvA2diujZYiAehrDlEWmnw9Ln5TW06c7PTu83PeG8Suvbw1jvHzNixu7SQVsqBMzGpqw4V2txOF711KOjYrIwuF2P4jCmfCsT57Vf2fZxeXHWbwa33Vs2W945pREBhcsHxL1qHc9m2LyMM1oziO9jMdRDDfLoddtvOuGNPVrvjPvDzI0teu+M5j0eOIdvL9rGPdKIBmWyLT95mNoFybiExlzGJMck00q14Bj8ViMdj8PduA2xnQgMwyAsVBtGNCBO/lWvjsXib6d4xsA4h7eIBe4RchlY5IynYvBHUVuPDOCXMJjsZirjW/s9wM5MtnUDx+7Ededb0jV24m2cZ9XTTnpv8WcZ9fw2Dh2KBtW2ZiDdGYZ4Vjm8QEdQCBHlU6oHCrI7i0sk92AuhYap4DmGkmV1BqfXc9Ir4RX2sd23OzMv6sfvBoMVzh6HU5t50dhB8oNYL9lEgCZM6Ndua8x1/FGv51I+ymP5R/7k/s18u2YEm44A6Ff8tBQ4axiO+a0/dJNtHWLl+4DGZLqhiyEQxsnY6MeZ0l4hlt92rIzX3By27d25BgjOVdyoECGMwYGk8/d68BcsZWd+8d7ebwDJFtrp3SSD3YGnl0qYykugR1YowNwMQWVSlwAgAeFmaNdNM1B9t8OXnm8vvbhkeevWamVjSwASRMn+kT9CYHwrJQK1PtxaS5d4ej5NMUlw54PhHhgT+kWy+fwrbK0Xtv7O7uOvG8mIVCEVVRkbKIk+8GkSST7tWpjO8af7bUP2tNdO4Ef1rk/Wa6jxK/ba3ZJdQrG3pKyVcQN9YllOlcx7a9j8UtkX7iF3QffP3jXCVAgOxZztE+FVEE6VJ4fxPDPwggDJiEtRMe8UYMDPIkKOlbxXoxw6kLa12Rsm7iPtGKu2AcqKqYgWQQZYkz786CNtOfKz7A4VcHaxdkO1y3ZfvAzQCQykkbwNEHMddJqj4XYw2Pw3eYu6yFAEBzhRPiImQZ3qbc4xfdUxOAQPe0F/DFlCX0ykErO1xTtB1BOh2qb1ztSiE7Be1Gzda2BYugXLiW5JtkBmLLr4pgZZ8wfhUUe1S0rXFuYZhkYhcjI0w4VpkLl3mrngnaDC3AivYOEuEgi1iLHdHOJ9xioVyJMFTOvnV9/wy1J+6tydT92upkGTprqAfUCuPZt1uvnNH+n3ahifaVaQW7gw7Au91GJKBgLQt95tqxl8oG3hOo0qMPazY1Jw7wSRobZMhUJzawfE0AjkJrdrfCrKgBbVsAFmAyLozGWYabk6k86+XOEWWEGzbIiI7tdoAjboAPgKjFusjU0eNZ8Ws2/aEC9tUsEh7IuibiqQMt9oOkRFk6g8+e1bRwzGG7Zt3CjWy6hsjRmWRMGP9+lLfC7KqFFq2FVcoGRYCgEQNNoZh6E9TWs9oPaRh8PKWYvXBpCGLa+RYaGOiz8KtETxZXtSfljDbbt0KpZiFUakkgADzJ0Fa2vbdLuIt2MMO8zNDXDIUKNWKjdjAOug9a5jxftLfxbTeeROiDRF9F6+Zk+dbX7LsBmvXbp2RQo/WY6/3VPzqWbpVKUoFK83LgUSxAHUkAfM1RcQ7WIulrxt1/CP3t8PnQX9ahjrPEzdvd22W3Lm1rYMjZRqJGmonnuedeuFcfcXCbjFlbfy6EDkPKtsBnaqWrtcZ+il6bfGY7mk4rCcU71HQ7W0B+9t5M2VA5Kx+kGOg9DWPu+LFLifiNtIbNaUhiwzBYEMcgMkEQW0JNbzcWQQDBIOo5eetQLiMoObEHTfwJPyAn6VXmYn+UqRyeJ37U+P4aLwO1xN8PaZGEKjW1h7OmRraEdDGRxrJBDdaueAPjbzfe3T93iWW6B3WXILatlICyZbw6HTMTroRYWrlu9cuYXOWGTvGU2EyMHds06aNnkkMATmkTrFn3DghBdPiDHRLYjUS0c9WHxOtTGjETnan7+iY5PETnbnxn0Zbr92xYyUOrGfcIAExE5Tz6ETsSR6GOQzlbNBynJLwejZZynXnTDWGU+K4X05hRB66CsptCCIEHfQa9ZrWW0sX21f6X9nc/y0+2r0f+zuf5azW7YUQoAHQCK9VCGG6jH3WA9Vnr/p8q8JauxrcUnqLZHL9frrUgmNToKjXr6sNLoXzDJzGm8+tBWcWuAXLAvXVBzNcRsjKqlVykswuABfvAsEwc8a1Ps4dwTD2hmJZstqCTA1Pj1O2pqIMOlzEs90Iy20W3bz5DJbx3XA84tL6o1WiZM2mXNHKJjTpy2+lB7QGNTJ15Rz0HwGleqUoFKUoI/EMCl609q4JS4pVh5EQY6Gua4PhdrC4DF4bFWkbEWc/cnJLXFuErZdDGxedATEGYronGuIGzZZlAZyVS2p2a47BEB8szAnyBqmxfZsoEvZnxF9Ltq7cZoBuKgcd3bUeFFUXHZUHPckmTpG6uZQhdjOwVq1hLQxVlHu6s2cTlnZY2kCPjWk+0LD3eH4629o5LLnvbcAAI6kZkjaASCB0aOVdjweMS6ge2cynY/QgjkQZBFQeP8AZfDY5FTFWhdCklZLAgmJgqQdYFI1JicmHNrftCv8XsXLdrhb3bQKh3TEBCG3BWU0Okxrodd6p7/EeKYMTbbEpbGyXluGPIMbfdkekelds4dwy1h7a2rFtbdtdlQQB/E+Z1NSq3rr6cbubjHfOfPH2Rietzb2d+1n7bdGFxFopfIbK6QUYKJOYDVDAPl6SBXSa8hBMwJO5jU+pr1WOralrZpExHbOf8hMdqBx3hQxOHu2SSudSAQTodwdNxIEjmJFfn+9hGtXGtuMroxVh0IMGv0fXM/ar2chlxaDeEux12R/l4T6LWSWhWqtOHcRu2jNq46dcrET6xvVfgbBd1RdWZgo9SQB9TW1YjsBjLZ0ti4OqOp+hg/SgyYftnix/wBYn1VD+a1nPa3FNveI9FVfyFVo7PYld7F3+zb9wqVh+AYg7WLnxQj86D62JdzLszHqxJ/Os9qrDB9jsQ3vKqD+kw/JZrYMB2PtprcYuenur/E/Ogo+HYB7phBPU8h6mtzwGF7u2FLFo5/uHlWa3aCgBQABsAIFe6BXkrzG/WK9Vhuo5PhcAdCk/XMKCm7QYFmFsjLcu5ioWMme0VJu2icxIlVDAzo6oeVSsLimYW3tZWshIJbvDeBWQ6EQSXkCQdcyEEEmVkNhMjm6qm5cbKpzOQFUDZAZCgmCQNzEkwKiphXF7vVtlcwi4gupkuHQB2BX31AAzAgkaEEBYCxwmKW4iuhlWGhgjygggEEGQQQCCK9i6JiRPSRPyqrxGKBuorIovKC1tTfCsZ0aI1ZYGogjQSNqy2LV5VuHwFyxKhyFGXoXRJ6wSpPWd6CyrDbxasYGb4o4/MViOKfOirbDKR437xYXyAjMx6aAelRMPeNq1cud1fZmuMzKcjOTA90d5lCBQqgTyoLS4dDpPlpr5amKqeI3AALdu2ov3MwQFEOQaBrzASMiyD/SOVfxV8wnGjiGixsEBZnQlQxJGTOjFGYRqFLRzIkVMwWAyPccwS5ktqWMEwsk6IoMBQIHiO5MzjcnG57w/D0VFUgMQACzIssQNSYESTrp1qQlsDYActABp0r1SoQUpSgUpSgr+OcMN+0FRsjo6XLbESA6MGXMOanUHyJqC+Axt7S5fTDr/wC2TO5/87ykL8FJ86vqVpXUmIxu8EYV/BODLhrZRXuXJZnZ7jBnZ2MsxIAHyAqwpSs0lKUoFKUoFR8fglvW3tXBKupUjyPTzG48xUilByfsh2aa3xTu7gn7PmcnkQNLbD1LK1dYrAuFUXDcyjOVCluZUEkD5k1noFKUoFKUoFKUoFKUoFKUoK/iCd8TayW2WAW71S6zyhNATsZzCJ0nWIdvs0w93FX0H6CFSkdMt8XYHkCKvKUFWvBnAhcVeX9VMKPj/N6iN2aO73Dio1y4mWBPopFpT590av6+MJEHUGgw4K9nt22yMmZVORgAySAcpAMAjaBWevNu2AIAAHQCK9UClKUClKU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35496" y="-99392"/>
            <a:ext cx="910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C00000"/>
                </a:solidFill>
              </a:rPr>
              <a:t>Tiene variaciones acorde a la edad</a:t>
            </a:r>
          </a:p>
        </p:txBody>
      </p:sp>
      <p:pic>
        <p:nvPicPr>
          <p:cNvPr id="9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8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1.bp.blogspot.com/-qdi2jQVTQEA/VXnje0RlVcI/AAAAAAAAALI/dKpHML01iLY/s1600/Human%2Bmicrobio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" r="12576"/>
          <a:stretch/>
        </p:blipFill>
        <p:spPr bwMode="auto">
          <a:xfrm>
            <a:off x="40023" y="393767"/>
            <a:ext cx="8924465" cy="605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3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48" y="692841"/>
            <a:ext cx="6011798" cy="360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83568" y="5013176"/>
            <a:ext cx="3979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microbiota</a:t>
            </a:r>
            <a:r>
              <a:rPr lang="es-MX" dirty="0"/>
              <a:t> = 4x10e13 </a:t>
            </a:r>
            <a:r>
              <a:rPr lang="es-MX" dirty="0" err="1"/>
              <a:t>m.o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microbiome</a:t>
            </a:r>
            <a:r>
              <a:rPr lang="es-MX" dirty="0"/>
              <a:t> = 2.5 Millones de genes</a:t>
            </a:r>
          </a:p>
        </p:txBody>
      </p:sp>
      <p:pic>
        <p:nvPicPr>
          <p:cNvPr id="4" name="Picture 10" descr="Microbiome genome genes 10 times cells bacter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1" r="35756" b="17081"/>
          <a:stretch/>
        </p:blipFill>
        <p:spPr bwMode="auto">
          <a:xfrm>
            <a:off x="4932040" y="4509120"/>
            <a:ext cx="3722712" cy="21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151112" y="29559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C00000"/>
                </a:solidFill>
              </a:rPr>
              <a:t>Existen más genes que en el genoma humano</a:t>
            </a:r>
          </a:p>
        </p:txBody>
      </p:sp>
      <p:pic>
        <p:nvPicPr>
          <p:cNvPr id="7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6874290" y="3093060"/>
            <a:ext cx="1811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órgano con mas genes que el humano </a:t>
            </a:r>
          </a:p>
        </p:txBody>
      </p:sp>
    </p:spTree>
    <p:extLst>
      <p:ext uri="{BB962C8B-B14F-4D97-AF65-F5344CB8AC3E}">
        <p14:creationId xmlns:p14="http://schemas.microsoft.com/office/powerpoint/2010/main" val="116309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 descr="14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58554"/>
            <a:ext cx="2521014" cy="14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5630"/>
            <a:ext cx="3907660" cy="637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s://neurorexia.files.wordpress.com/2013/09/screen-shot-2013-09-12-at-9-00-07-p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7878" y="2931294"/>
            <a:ext cx="8009672" cy="3810073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35496" y="-99392"/>
            <a:ext cx="910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C00000"/>
                </a:solidFill>
              </a:rPr>
              <a:t>Las funciones son transferibles</a:t>
            </a:r>
          </a:p>
        </p:txBody>
      </p:sp>
      <p:pic>
        <p:nvPicPr>
          <p:cNvPr id="14" name="Picture 279" descr="IB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62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5" y="680319"/>
            <a:ext cx="3064934" cy="2027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86" y="680319"/>
            <a:ext cx="3318543" cy="2034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94709"/>
            <a:ext cx="3064934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14</a:t>
            </a:fld>
            <a:endParaRPr lang="es-ES"/>
          </a:p>
        </p:txBody>
      </p:sp>
      <p:cxnSp>
        <p:nvCxnSpPr>
          <p:cNvPr id="8" name="Conector recto 7"/>
          <p:cNvCxnSpPr/>
          <p:nvPr/>
        </p:nvCxnSpPr>
        <p:spPr>
          <a:xfrm>
            <a:off x="84665" y="4786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5" y="4674004"/>
            <a:ext cx="3764627" cy="131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204" y="731118"/>
            <a:ext cx="1752930" cy="2233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870" y="4887381"/>
            <a:ext cx="4064000" cy="158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1870" y="3115414"/>
            <a:ext cx="3420530" cy="1558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uadroTexto 13"/>
          <p:cNvSpPr txBox="1"/>
          <p:nvPr/>
        </p:nvSpPr>
        <p:spPr>
          <a:xfrm>
            <a:off x="1614294" y="82689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Impacto del estudio de la microbiota.</a:t>
            </a:r>
          </a:p>
        </p:txBody>
      </p:sp>
      <p:pic>
        <p:nvPicPr>
          <p:cNvPr id="15" name="Picture 279" descr="IB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71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15</a:t>
            </a:fld>
            <a:endParaRPr lang="es-ES"/>
          </a:p>
        </p:txBody>
      </p:sp>
      <p:pic>
        <p:nvPicPr>
          <p:cNvPr id="4" name="Imagen 3" descr="Captura de pantalla 2018-01-29 a las 12.23.42 a.m.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78"/>
          <a:stretch/>
        </p:blipFill>
        <p:spPr>
          <a:xfrm>
            <a:off x="241300" y="2869527"/>
            <a:ext cx="5918200" cy="851573"/>
          </a:xfrm>
          <a:prstGeom prst="rect">
            <a:avLst/>
          </a:prstGeom>
        </p:spPr>
      </p:pic>
      <p:pic>
        <p:nvPicPr>
          <p:cNvPr id="6" name="Imagen 5" descr="Captura de pantalla 2018-01-29 a las 12.31.57 a.m.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65" y="1777327"/>
            <a:ext cx="6667500" cy="1092200"/>
          </a:xfrm>
          <a:prstGeom prst="rect">
            <a:avLst/>
          </a:prstGeom>
        </p:spPr>
      </p:pic>
      <p:pic>
        <p:nvPicPr>
          <p:cNvPr id="7" name="Imagen 6" descr="Captura de pantalla 2018-01-29 a las 12.33.25 a.m.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96" b="22274"/>
          <a:stretch/>
        </p:blipFill>
        <p:spPr>
          <a:xfrm>
            <a:off x="84665" y="723900"/>
            <a:ext cx="6703361" cy="901700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84665" y="5929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Captura de pantalla 2018-01-29 a las 10.39.14 p.m.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9" b="34358"/>
          <a:stretch/>
        </p:blipFill>
        <p:spPr>
          <a:xfrm>
            <a:off x="2912465" y="3606800"/>
            <a:ext cx="6172200" cy="1155700"/>
          </a:xfrm>
          <a:prstGeom prst="rect">
            <a:avLst/>
          </a:prstGeom>
        </p:spPr>
      </p:pic>
      <p:pic>
        <p:nvPicPr>
          <p:cNvPr id="11" name="Imagen 10" descr="Captura de pantalla 2018-01-29 a las 10.40.49 p.m.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4899386"/>
            <a:ext cx="6865393" cy="1456964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763688" y="82689"/>
            <a:ext cx="702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Impacto del estudio de la </a:t>
            </a:r>
            <a:r>
              <a:rPr lang="es-ES" b="1" dirty="0" err="1">
                <a:latin typeface="Bookman Old Style"/>
                <a:cs typeface="Bookman Old Style"/>
              </a:rPr>
              <a:t>microbiota</a:t>
            </a:r>
            <a:r>
              <a:rPr lang="es-ES" b="1" dirty="0">
                <a:latin typeface="Bookman Old Style"/>
                <a:cs typeface="Bookman Old Style"/>
              </a:rPr>
              <a:t> en la salud humana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t="11675" b="6446"/>
          <a:stretch/>
        </p:blipFill>
        <p:spPr>
          <a:xfrm>
            <a:off x="32903" y="1052737"/>
            <a:ext cx="8726917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79" descr="IB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95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16</a:t>
            </a:fld>
            <a:endParaRPr lang="es-ES"/>
          </a:p>
        </p:txBody>
      </p:sp>
      <p:cxnSp>
        <p:nvCxnSpPr>
          <p:cNvPr id="4" name="Conector recto 3"/>
          <p:cNvCxnSpPr/>
          <p:nvPr/>
        </p:nvCxnSpPr>
        <p:spPr>
          <a:xfrm>
            <a:off x="84665" y="4786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358786" y="82689"/>
            <a:ext cx="321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Estudio de la microbiota.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57200" y="1226857"/>
            <a:ext cx="843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>
                <a:solidFill>
                  <a:srgbClr val="A94880"/>
                </a:solidFill>
                <a:latin typeface="Bookman Old Style"/>
                <a:cs typeface="Bookman Old Style"/>
              </a:rPr>
              <a:t>Objetivo: </a:t>
            </a:r>
          </a:p>
          <a:p>
            <a:pPr algn="just"/>
            <a:endParaRPr lang="es-ES" sz="2400" dirty="0">
              <a:latin typeface="Bookman Old Style"/>
              <a:cs typeface="Bookman Old Style"/>
            </a:endParaRPr>
          </a:p>
          <a:p>
            <a:pPr marL="342900" indent="-342900" algn="just">
              <a:buFontTx/>
              <a:buChar char="-"/>
            </a:pPr>
            <a:r>
              <a:rPr lang="es-ES" sz="2400" dirty="0">
                <a:latin typeface="Bookman Old Style"/>
                <a:cs typeface="Bookman Old Style"/>
              </a:rPr>
              <a:t>Determinar la </a:t>
            </a:r>
            <a:r>
              <a:rPr lang="es-ES" sz="2400" dirty="0">
                <a:solidFill>
                  <a:srgbClr val="A94880"/>
                </a:solidFill>
                <a:latin typeface="Bookman Old Style"/>
                <a:cs typeface="Bookman Old Style"/>
              </a:rPr>
              <a:t>estructura</a:t>
            </a:r>
            <a:r>
              <a:rPr lang="es-ES" sz="2400" dirty="0">
                <a:latin typeface="Bookman Old Style"/>
                <a:cs typeface="Bookman Old Style"/>
              </a:rPr>
              <a:t> y </a:t>
            </a:r>
            <a:r>
              <a:rPr lang="es-ES" sz="2400" dirty="0">
                <a:solidFill>
                  <a:srgbClr val="A94880"/>
                </a:solidFill>
                <a:latin typeface="Bookman Old Style"/>
                <a:cs typeface="Bookman Old Style"/>
              </a:rPr>
              <a:t>dinámica</a:t>
            </a:r>
            <a:r>
              <a:rPr lang="es-ES" sz="2400" dirty="0">
                <a:latin typeface="Bookman Old Style"/>
                <a:cs typeface="Bookman Old Style"/>
              </a:rPr>
              <a:t> </a:t>
            </a:r>
            <a:r>
              <a:rPr lang="es-ES" sz="2400" dirty="0">
                <a:solidFill>
                  <a:srgbClr val="A94880"/>
                </a:solidFill>
                <a:latin typeface="Bookman Old Style"/>
                <a:cs typeface="Bookman Old Style"/>
              </a:rPr>
              <a:t>funcional</a:t>
            </a:r>
            <a:r>
              <a:rPr lang="es-ES" sz="2400" dirty="0">
                <a:latin typeface="Bookman Old Style"/>
                <a:cs typeface="Bookman Old Style"/>
              </a:rPr>
              <a:t> de las diferentes comunidades microbianas. 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57200" y="3002971"/>
            <a:ext cx="843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2400" dirty="0">
              <a:latin typeface="Bookman Old Style"/>
              <a:cs typeface="Bookman Old Style"/>
            </a:endParaRPr>
          </a:p>
          <a:p>
            <a:pPr marL="342900" indent="-342900" algn="just">
              <a:buFontTx/>
              <a:buChar char="-"/>
            </a:pPr>
            <a:r>
              <a:rPr lang="es-ES" sz="2400" dirty="0">
                <a:latin typeface="Bookman Old Style"/>
                <a:cs typeface="Bookman Old Style"/>
              </a:rPr>
              <a:t>Determinar su respuesta a diferentes </a:t>
            </a:r>
            <a:r>
              <a:rPr lang="es-ES" sz="2400" dirty="0">
                <a:solidFill>
                  <a:srgbClr val="A94880"/>
                </a:solidFill>
                <a:latin typeface="Bookman Old Style"/>
                <a:cs typeface="Bookman Old Style"/>
              </a:rPr>
              <a:t>estímulos</a:t>
            </a:r>
            <a:r>
              <a:rPr lang="es-ES" sz="2400" dirty="0">
                <a:latin typeface="Bookman Old Style"/>
                <a:cs typeface="Bookman Old Style"/>
              </a:rPr>
              <a:t> y su asociación en estados de </a:t>
            </a:r>
            <a:r>
              <a:rPr lang="es-ES" sz="2400" dirty="0">
                <a:solidFill>
                  <a:srgbClr val="A94880"/>
                </a:solidFill>
                <a:latin typeface="Bookman Old Style"/>
                <a:cs typeface="Bookman Old Style"/>
              </a:rPr>
              <a:t>salud</a:t>
            </a:r>
            <a:r>
              <a:rPr lang="es-ES" sz="2400" dirty="0">
                <a:latin typeface="Bookman Old Style"/>
                <a:cs typeface="Bookman Old Style"/>
              </a:rPr>
              <a:t> y </a:t>
            </a:r>
            <a:r>
              <a:rPr lang="es-ES" sz="2400" dirty="0">
                <a:solidFill>
                  <a:srgbClr val="A94880"/>
                </a:solidFill>
                <a:latin typeface="Bookman Old Style"/>
                <a:cs typeface="Bookman Old Style"/>
              </a:rPr>
              <a:t>enfermedad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57200" y="4285103"/>
            <a:ext cx="8432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2400" dirty="0">
              <a:solidFill>
                <a:srgbClr val="000000"/>
              </a:solidFill>
              <a:latin typeface="Bookman Old Style"/>
              <a:cs typeface="Bookman Old Style"/>
            </a:endParaRPr>
          </a:p>
          <a:p>
            <a:pPr marL="342900" indent="-342900" algn="just">
              <a:buFontTx/>
              <a:buChar char="-"/>
            </a:pPr>
            <a:r>
              <a:rPr lang="es-ES" sz="2400" dirty="0">
                <a:solidFill>
                  <a:srgbClr val="000000"/>
                </a:solidFill>
                <a:latin typeface="Bookman Old Style"/>
                <a:cs typeface="Bookman Old Style"/>
              </a:rPr>
              <a:t>Aplicar </a:t>
            </a:r>
            <a:r>
              <a:rPr lang="es-ES" sz="2400" dirty="0">
                <a:solidFill>
                  <a:srgbClr val="A94880"/>
                </a:solidFill>
                <a:latin typeface="Bookman Old Style"/>
                <a:cs typeface="Bookman Old Style"/>
              </a:rPr>
              <a:t>dietas </a:t>
            </a:r>
            <a:r>
              <a:rPr lang="es-ES" sz="2400" dirty="0">
                <a:solidFill>
                  <a:srgbClr val="000000"/>
                </a:solidFill>
                <a:latin typeface="Bookman Old Style"/>
                <a:cs typeface="Bookman Old Style"/>
              </a:rPr>
              <a:t>o </a:t>
            </a:r>
            <a:r>
              <a:rPr lang="es-ES" sz="2400" dirty="0">
                <a:solidFill>
                  <a:srgbClr val="A94880"/>
                </a:solidFill>
                <a:latin typeface="Bookman Old Style"/>
                <a:cs typeface="Bookman Old Style"/>
              </a:rPr>
              <a:t>medicamentos</a:t>
            </a:r>
            <a:r>
              <a:rPr lang="es-ES" sz="2400" dirty="0">
                <a:solidFill>
                  <a:srgbClr val="000000"/>
                </a:solidFill>
                <a:latin typeface="Bookman Old Style"/>
                <a:cs typeface="Bookman Old Style"/>
              </a:rPr>
              <a:t> que promuevan una </a:t>
            </a:r>
            <a:r>
              <a:rPr lang="es-ES" sz="2400" dirty="0" err="1">
                <a:solidFill>
                  <a:srgbClr val="000000"/>
                </a:solidFill>
                <a:latin typeface="Bookman Old Style"/>
                <a:cs typeface="Bookman Old Style"/>
              </a:rPr>
              <a:t>microbiota</a:t>
            </a:r>
            <a:r>
              <a:rPr lang="es-ES" sz="2400" dirty="0">
                <a:solidFill>
                  <a:srgbClr val="000000"/>
                </a:solidFill>
                <a:latin typeface="Bookman Old Style"/>
                <a:cs typeface="Bookman Old Style"/>
              </a:rPr>
              <a:t> benéfica. </a:t>
            </a:r>
          </a:p>
        </p:txBody>
      </p:sp>
      <p:pic>
        <p:nvPicPr>
          <p:cNvPr id="9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6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644008" y="6036155"/>
            <a:ext cx="111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/>
              <a:t>Host DNA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755895" y="0"/>
            <a:ext cx="728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C00000"/>
                </a:solidFill>
              </a:rPr>
              <a:t>Estudio</a:t>
            </a:r>
            <a:r>
              <a:rPr lang="en-US" sz="3200" b="1" dirty="0">
                <a:solidFill>
                  <a:srgbClr val="C00000"/>
                </a:solidFill>
              </a:rPr>
              <a:t> de </a:t>
            </a:r>
            <a:r>
              <a:rPr lang="en-US" sz="3200" b="1" dirty="0" err="1">
                <a:solidFill>
                  <a:srgbClr val="C00000"/>
                </a:solidFill>
              </a:rPr>
              <a:t>microbiomas</a:t>
            </a:r>
            <a:endParaRPr lang="es-MX" sz="32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8" r="80483"/>
          <a:stretch/>
        </p:blipFill>
        <p:spPr bwMode="auto">
          <a:xfrm>
            <a:off x="1" y="1916832"/>
            <a:ext cx="1763688" cy="396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7" y="6525344"/>
            <a:ext cx="6192687" cy="28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94910" y="5233252"/>
            <a:ext cx="1668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/>
              <a:t>Bias</a:t>
            </a:r>
            <a:r>
              <a:rPr lang="es-MX" b="1" dirty="0"/>
              <a:t> </a:t>
            </a:r>
            <a:r>
              <a:rPr lang="es-MX" b="1" dirty="0" err="1"/>
              <a:t>on</a:t>
            </a:r>
            <a:r>
              <a:rPr lang="es-MX" b="1" dirty="0"/>
              <a:t> PCR</a:t>
            </a:r>
          </a:p>
          <a:p>
            <a:r>
              <a:rPr lang="es-MX" b="1" dirty="0" err="1"/>
              <a:t>Databases</a:t>
            </a:r>
            <a:endParaRPr lang="es-MX" b="1" dirty="0"/>
          </a:p>
          <a:p>
            <a:r>
              <a:rPr lang="es-MX" b="1" dirty="0" err="1"/>
              <a:t>Does</a:t>
            </a:r>
            <a:r>
              <a:rPr lang="es-MX" b="1" dirty="0"/>
              <a:t> </a:t>
            </a:r>
            <a:r>
              <a:rPr lang="es-MX" b="1" dirty="0" err="1"/>
              <a:t>not</a:t>
            </a:r>
            <a:r>
              <a:rPr lang="es-MX" b="1" dirty="0"/>
              <a:t> capture </a:t>
            </a:r>
            <a:r>
              <a:rPr lang="es-MX" b="1" dirty="0" err="1"/>
              <a:t>viruses</a:t>
            </a:r>
            <a:r>
              <a:rPr lang="es-MX" b="1" dirty="0"/>
              <a:t> and </a:t>
            </a:r>
            <a:r>
              <a:rPr lang="es-MX" b="1" dirty="0" err="1"/>
              <a:t>eukaryotes</a:t>
            </a:r>
            <a:endParaRPr lang="es-MX" b="1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6"/>
          <a:stretch/>
        </p:blipFill>
        <p:spPr bwMode="auto">
          <a:xfrm>
            <a:off x="1" y="553138"/>
            <a:ext cx="9036495" cy="136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9" t="25638"/>
          <a:stretch/>
        </p:blipFill>
        <p:spPr bwMode="auto">
          <a:xfrm>
            <a:off x="1651819" y="1916832"/>
            <a:ext cx="7384676" cy="396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308918" y="615604"/>
            <a:ext cx="272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err="1"/>
              <a:t>Microbiota</a:t>
            </a:r>
            <a:r>
              <a:rPr lang="es-MX" b="1" dirty="0"/>
              <a:t> Vs </a:t>
            </a:r>
            <a:r>
              <a:rPr lang="es-MX" b="1" dirty="0" err="1"/>
              <a:t>Microbioma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1037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958" y="6581001"/>
            <a:ext cx="2927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err="1"/>
              <a:t>Shkoporov</a:t>
            </a:r>
            <a:r>
              <a:rPr lang="es-MX" sz="1200" dirty="0"/>
              <a:t>, et. al. </a:t>
            </a:r>
            <a:r>
              <a:rPr lang="es-MX" sz="1200" dirty="0" err="1"/>
              <a:t>Cell</a:t>
            </a:r>
            <a:r>
              <a:rPr lang="es-MX" sz="1200" dirty="0"/>
              <a:t> Host &amp; </a:t>
            </a:r>
            <a:r>
              <a:rPr lang="es-MX" sz="1200" dirty="0" err="1"/>
              <a:t>Microbe</a:t>
            </a:r>
            <a:r>
              <a:rPr lang="es-MX" sz="1200" dirty="0"/>
              <a:t>. 2019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259632" y="-99392"/>
            <a:ext cx="788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0070C0"/>
                </a:solidFill>
              </a:rPr>
              <a:t>Integración</a:t>
            </a:r>
            <a:r>
              <a:rPr lang="en-US" sz="3200" b="1" dirty="0">
                <a:solidFill>
                  <a:srgbClr val="0070C0"/>
                </a:solidFill>
              </a:rPr>
              <a:t> de </a:t>
            </a:r>
            <a:r>
              <a:rPr lang="en-US" sz="3200" b="1" dirty="0" err="1">
                <a:solidFill>
                  <a:srgbClr val="0070C0"/>
                </a:solidFill>
              </a:rPr>
              <a:t>ómicas</a:t>
            </a:r>
            <a:endParaRPr lang="es-MX" sz="3200" dirty="0">
              <a:solidFill>
                <a:srgbClr val="0070C0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57236"/>
            <a:ext cx="7128792" cy="584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91" y="6618356"/>
            <a:ext cx="5159409" cy="23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4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19</a:t>
            </a:fld>
            <a:endParaRPr lang="es-ES"/>
          </a:p>
        </p:txBody>
      </p:sp>
      <p:cxnSp>
        <p:nvCxnSpPr>
          <p:cNvPr id="4" name="Conector recto 3"/>
          <p:cNvCxnSpPr/>
          <p:nvPr/>
        </p:nvCxnSpPr>
        <p:spPr>
          <a:xfrm>
            <a:off x="84665" y="5929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326262" y="82689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Impacto del estudio de la microbiota.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82996" y="1627514"/>
            <a:ext cx="730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b="1" dirty="0">
                <a:solidFill>
                  <a:srgbClr val="A94880"/>
                </a:solidFill>
                <a:latin typeface="Bookman Old Style"/>
                <a:cs typeface="Bookman Old Style"/>
              </a:rPr>
              <a:t>¿Cómo se hace?</a:t>
            </a:r>
          </a:p>
        </p:txBody>
      </p:sp>
      <p:pic>
        <p:nvPicPr>
          <p:cNvPr id="7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25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822325"/>
            <a:ext cx="8961437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22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Marcador de número de diapositiva 1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20</a:t>
            </a:fld>
            <a:endParaRPr lang="es-ES" dirty="0"/>
          </a:p>
        </p:txBody>
      </p:sp>
      <p:pic>
        <p:nvPicPr>
          <p:cNvPr id="145" name="Imagen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511" y="1049507"/>
            <a:ext cx="685602" cy="239385"/>
          </a:xfrm>
          <a:prstGeom prst="rect">
            <a:avLst/>
          </a:prstGeom>
        </p:spPr>
      </p:pic>
      <p:pic>
        <p:nvPicPr>
          <p:cNvPr id="147" name="Imagen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30" y="524967"/>
            <a:ext cx="793245" cy="1478279"/>
          </a:xfrm>
          <a:prstGeom prst="rect">
            <a:avLst/>
          </a:prstGeom>
        </p:spPr>
      </p:pic>
      <p:cxnSp>
        <p:nvCxnSpPr>
          <p:cNvPr id="148" name="Conector recto de flecha 147"/>
          <p:cNvCxnSpPr/>
          <p:nvPr/>
        </p:nvCxnSpPr>
        <p:spPr>
          <a:xfrm flipH="1" flipV="1">
            <a:off x="972502" y="1990546"/>
            <a:ext cx="3172303" cy="12700"/>
          </a:xfrm>
          <a:prstGeom prst="straightConnector1">
            <a:avLst/>
          </a:prstGeom>
          <a:ln w="28575" cmpd="sng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de flecha 148"/>
          <p:cNvCxnSpPr/>
          <p:nvPr/>
        </p:nvCxnSpPr>
        <p:spPr>
          <a:xfrm>
            <a:off x="4124739" y="2003246"/>
            <a:ext cx="3136779" cy="0"/>
          </a:xfrm>
          <a:prstGeom prst="straightConnector1">
            <a:avLst/>
          </a:prstGeom>
          <a:ln w="28575" cmpd="sng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ángulo 149"/>
          <p:cNvSpPr/>
          <p:nvPr/>
        </p:nvSpPr>
        <p:spPr>
          <a:xfrm>
            <a:off x="6791935" y="1977845"/>
            <a:ext cx="1683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MX" sz="1200" b="1" dirty="0"/>
              <a:t>Shotgun (DNA/RNA total)</a:t>
            </a:r>
          </a:p>
        </p:txBody>
      </p:sp>
      <p:cxnSp>
        <p:nvCxnSpPr>
          <p:cNvPr id="180" name="Conector recto 179"/>
          <p:cNvCxnSpPr/>
          <p:nvPr/>
        </p:nvCxnSpPr>
        <p:spPr>
          <a:xfrm>
            <a:off x="4509461" y="1888162"/>
            <a:ext cx="0" cy="102384"/>
          </a:xfrm>
          <a:prstGeom prst="line">
            <a:avLst/>
          </a:prstGeom>
          <a:ln w="28575" cmpd="sng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cto 272"/>
          <p:cNvCxnSpPr/>
          <p:nvPr/>
        </p:nvCxnSpPr>
        <p:spPr>
          <a:xfrm>
            <a:off x="84665" y="4786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4" name="CuadroTexto 273"/>
          <p:cNvSpPr txBox="1"/>
          <p:nvPr/>
        </p:nvSpPr>
        <p:spPr>
          <a:xfrm>
            <a:off x="1286778" y="82689"/>
            <a:ext cx="321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Estudio de la microbiota.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918" y="670028"/>
            <a:ext cx="586059" cy="558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683" y="609411"/>
            <a:ext cx="693827" cy="858249"/>
          </a:xfrm>
          <a:prstGeom prst="rect">
            <a:avLst/>
          </a:prstGeom>
        </p:spPr>
      </p:pic>
      <p:grpSp>
        <p:nvGrpSpPr>
          <p:cNvPr id="18" name="Agrupar 17"/>
          <p:cNvGrpSpPr/>
          <p:nvPr/>
        </p:nvGrpSpPr>
        <p:grpSpPr>
          <a:xfrm>
            <a:off x="283257" y="2085163"/>
            <a:ext cx="1396242" cy="1054770"/>
            <a:chOff x="283257" y="2085163"/>
            <a:chExt cx="1396242" cy="1054770"/>
          </a:xfrm>
        </p:grpSpPr>
        <p:sp>
          <p:nvSpPr>
            <p:cNvPr id="181" name="Rectángulo 180"/>
            <p:cNvSpPr/>
            <p:nvPr/>
          </p:nvSpPr>
          <p:spPr>
            <a:xfrm>
              <a:off x="283257" y="2085163"/>
              <a:ext cx="139624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sz="1200" b="1" dirty="0"/>
                <a:t> perfil del 16S rRNA gen</a:t>
              </a:r>
            </a:p>
          </p:txBody>
        </p:sp>
        <p:pic>
          <p:nvPicPr>
            <p:cNvPr id="277" name="Imagen 276"/>
            <p:cNvPicPr>
              <a:picLocks noChangeAspect="1"/>
            </p:cNvPicPr>
            <p:nvPr/>
          </p:nvPicPr>
          <p:blipFill rotWithShape="1">
            <a:blip r:embed="rId6"/>
            <a:srcRect l="8779" t="25000" b="3718"/>
            <a:stretch/>
          </p:blipFill>
          <p:spPr>
            <a:xfrm>
              <a:off x="469737" y="2546828"/>
              <a:ext cx="1019798" cy="593105"/>
            </a:xfrm>
            <a:prstGeom prst="rect">
              <a:avLst/>
            </a:prstGeom>
          </p:spPr>
        </p:pic>
      </p:grpSp>
      <p:pic>
        <p:nvPicPr>
          <p:cNvPr id="279" name="Imagen 278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26" b="24508" l="3383" r="16702"/>
                    </a14:imgEffect>
                  </a14:imgLayer>
                </a14:imgProps>
              </a:ext>
            </a:extLst>
          </a:blip>
          <a:srcRect l="3009" r="83588" b="73691"/>
          <a:stretch/>
        </p:blipFill>
        <p:spPr>
          <a:xfrm>
            <a:off x="8343597" y="1846933"/>
            <a:ext cx="502441" cy="476459"/>
          </a:xfrm>
          <a:prstGeom prst="rect">
            <a:avLst/>
          </a:prstGeom>
        </p:spPr>
      </p:pic>
      <p:pic>
        <p:nvPicPr>
          <p:cNvPr id="17" name="Picture 279" descr="IB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8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Marcador de número de diapositiva 1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21</a:t>
            </a:fld>
            <a:endParaRPr lang="es-ES" dirty="0"/>
          </a:p>
        </p:txBody>
      </p:sp>
      <p:pic>
        <p:nvPicPr>
          <p:cNvPr id="145" name="Imagen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511" y="1049507"/>
            <a:ext cx="685602" cy="239385"/>
          </a:xfrm>
          <a:prstGeom prst="rect">
            <a:avLst/>
          </a:prstGeom>
        </p:spPr>
      </p:pic>
      <p:pic>
        <p:nvPicPr>
          <p:cNvPr id="147" name="Imagen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30" y="524967"/>
            <a:ext cx="793245" cy="1478279"/>
          </a:xfrm>
          <a:prstGeom prst="rect">
            <a:avLst/>
          </a:prstGeom>
        </p:spPr>
      </p:pic>
      <p:cxnSp>
        <p:nvCxnSpPr>
          <p:cNvPr id="148" name="Conector recto de flecha 147"/>
          <p:cNvCxnSpPr/>
          <p:nvPr/>
        </p:nvCxnSpPr>
        <p:spPr>
          <a:xfrm flipH="1" flipV="1">
            <a:off x="972502" y="1990546"/>
            <a:ext cx="3172303" cy="12700"/>
          </a:xfrm>
          <a:prstGeom prst="straightConnector1">
            <a:avLst/>
          </a:prstGeom>
          <a:ln w="28575" cmpd="sng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de flecha 148"/>
          <p:cNvCxnSpPr/>
          <p:nvPr/>
        </p:nvCxnSpPr>
        <p:spPr>
          <a:xfrm>
            <a:off x="4124739" y="2003246"/>
            <a:ext cx="3136779" cy="0"/>
          </a:xfrm>
          <a:prstGeom prst="straightConnector1">
            <a:avLst/>
          </a:prstGeom>
          <a:ln w="28575" cmpd="sng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cto 179"/>
          <p:cNvCxnSpPr/>
          <p:nvPr/>
        </p:nvCxnSpPr>
        <p:spPr>
          <a:xfrm>
            <a:off x="4509461" y="1888162"/>
            <a:ext cx="0" cy="102384"/>
          </a:xfrm>
          <a:prstGeom prst="line">
            <a:avLst/>
          </a:prstGeom>
          <a:ln w="28575" cmpd="sng"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Conector recto 272"/>
          <p:cNvCxnSpPr/>
          <p:nvPr/>
        </p:nvCxnSpPr>
        <p:spPr>
          <a:xfrm>
            <a:off x="84665" y="4786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4" name="CuadroTexto 273"/>
          <p:cNvSpPr txBox="1"/>
          <p:nvPr/>
        </p:nvSpPr>
        <p:spPr>
          <a:xfrm>
            <a:off x="1358786" y="82689"/>
            <a:ext cx="321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Estudio de la microbiota.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918" y="670028"/>
            <a:ext cx="586059" cy="558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683" y="609411"/>
            <a:ext cx="693827" cy="858249"/>
          </a:xfrm>
          <a:prstGeom prst="rect">
            <a:avLst/>
          </a:prstGeom>
        </p:spPr>
      </p:pic>
      <p:grpSp>
        <p:nvGrpSpPr>
          <p:cNvPr id="18" name="Agrupar 17"/>
          <p:cNvGrpSpPr/>
          <p:nvPr/>
        </p:nvGrpSpPr>
        <p:grpSpPr>
          <a:xfrm>
            <a:off x="283257" y="2085163"/>
            <a:ext cx="1396242" cy="1054770"/>
            <a:chOff x="283257" y="2085163"/>
            <a:chExt cx="1396242" cy="1054770"/>
          </a:xfrm>
        </p:grpSpPr>
        <p:sp>
          <p:nvSpPr>
            <p:cNvPr id="181" name="Rectángulo 180"/>
            <p:cNvSpPr/>
            <p:nvPr/>
          </p:nvSpPr>
          <p:spPr>
            <a:xfrm>
              <a:off x="283257" y="2085163"/>
              <a:ext cx="139624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sz="1200" b="1" dirty="0"/>
                <a:t> perfil del 16S rRNA gen</a:t>
              </a:r>
            </a:p>
          </p:txBody>
        </p:sp>
        <p:pic>
          <p:nvPicPr>
            <p:cNvPr id="277" name="Imagen 276"/>
            <p:cNvPicPr>
              <a:picLocks noChangeAspect="1"/>
            </p:cNvPicPr>
            <p:nvPr/>
          </p:nvPicPr>
          <p:blipFill rotWithShape="1">
            <a:blip r:embed="rId6"/>
            <a:srcRect l="8779" t="25000" b="3718"/>
            <a:stretch/>
          </p:blipFill>
          <p:spPr>
            <a:xfrm>
              <a:off x="469737" y="2546828"/>
              <a:ext cx="1019798" cy="593105"/>
            </a:xfrm>
            <a:prstGeom prst="rect">
              <a:avLst/>
            </a:prstGeom>
          </p:spPr>
        </p:pic>
      </p:grpSp>
      <p:sp>
        <p:nvSpPr>
          <p:cNvPr id="21" name="Rectángulo redondeado 20"/>
          <p:cNvSpPr/>
          <p:nvPr/>
        </p:nvSpPr>
        <p:spPr>
          <a:xfrm>
            <a:off x="182031" y="3146639"/>
            <a:ext cx="1707159" cy="280941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1050719" y="3438444"/>
            <a:ext cx="0" cy="36042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764" y="3886089"/>
            <a:ext cx="1311074" cy="690228"/>
          </a:xfrm>
          <a:prstGeom prst="rect">
            <a:avLst/>
          </a:prstGeom>
        </p:spPr>
      </p:pic>
      <p:grpSp>
        <p:nvGrpSpPr>
          <p:cNvPr id="24" name="Grupo 104"/>
          <p:cNvGrpSpPr>
            <a:grpSpLocks noChangeAspect="1"/>
          </p:cNvGrpSpPr>
          <p:nvPr/>
        </p:nvGrpSpPr>
        <p:grpSpPr>
          <a:xfrm>
            <a:off x="290074" y="4554815"/>
            <a:ext cx="1477389" cy="1237069"/>
            <a:chOff x="8115709" y="1749160"/>
            <a:chExt cx="1644924" cy="1377348"/>
          </a:xfrm>
        </p:grpSpPr>
        <p:sp>
          <p:nvSpPr>
            <p:cNvPr id="28" name="Rectángulo 27"/>
            <p:cNvSpPr/>
            <p:nvPr/>
          </p:nvSpPr>
          <p:spPr>
            <a:xfrm>
              <a:off x="8521879" y="2602172"/>
              <a:ext cx="169672" cy="477673"/>
            </a:xfrm>
            <a:prstGeom prst="rect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8756167" y="2754572"/>
              <a:ext cx="169672" cy="324000"/>
            </a:xfrm>
            <a:prstGeom prst="rect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8994955" y="2609308"/>
              <a:ext cx="169672" cy="477673"/>
            </a:xfrm>
            <a:prstGeom prst="rect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9251816" y="2758844"/>
              <a:ext cx="169672" cy="324000"/>
            </a:xfrm>
            <a:prstGeom prst="rect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9486595" y="2871044"/>
              <a:ext cx="179999" cy="216001"/>
            </a:xfrm>
            <a:prstGeom prst="rect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33" name="Conector recto 32"/>
            <p:cNvCxnSpPr/>
            <p:nvPr/>
          </p:nvCxnSpPr>
          <p:spPr>
            <a:xfrm>
              <a:off x="8429703" y="2070097"/>
              <a:ext cx="0" cy="1056411"/>
            </a:xfrm>
            <a:prstGeom prst="line">
              <a:avLst/>
            </a:prstGeom>
            <a:ln w="9525" cmpd="sng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/>
            <p:cNvCxnSpPr/>
            <p:nvPr/>
          </p:nvCxnSpPr>
          <p:spPr>
            <a:xfrm flipH="1">
              <a:off x="8352139" y="2908675"/>
              <a:ext cx="60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8429703" y="3126508"/>
              <a:ext cx="1330930" cy="0"/>
            </a:xfrm>
            <a:prstGeom prst="line">
              <a:avLst/>
            </a:prstGeom>
            <a:ln w="9525" cmpd="sng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uadroTexto 35"/>
            <p:cNvSpPr txBox="1"/>
            <p:nvPr/>
          </p:nvSpPr>
          <p:spPr>
            <a:xfrm>
              <a:off x="8115709" y="1749160"/>
              <a:ext cx="408341" cy="130021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s-MX" sz="1000" b="1" dirty="0"/>
                <a:t>Abundancia</a:t>
              </a:r>
            </a:p>
          </p:txBody>
        </p:sp>
      </p:grpSp>
      <p:cxnSp>
        <p:nvCxnSpPr>
          <p:cNvPr id="25" name="Conector recto de flecha 24"/>
          <p:cNvCxnSpPr/>
          <p:nvPr/>
        </p:nvCxnSpPr>
        <p:spPr>
          <a:xfrm>
            <a:off x="1076059" y="4622051"/>
            <a:ext cx="0" cy="389984"/>
          </a:xfrm>
          <a:prstGeom prst="straightConnector1">
            <a:avLst/>
          </a:prstGeom>
          <a:ln w="19050" cmpd="sng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269948" y="3163108"/>
            <a:ext cx="1431657" cy="516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MX" sz="1100" dirty="0"/>
              <a:t>(bacteria y archaea)</a:t>
            </a:r>
          </a:p>
          <a:p>
            <a:endParaRPr lang="es-ES" sz="1400" dirty="0"/>
          </a:p>
        </p:txBody>
      </p:sp>
      <p:pic>
        <p:nvPicPr>
          <p:cNvPr id="37" name="Picture 279" descr="IB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2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22</a:t>
            </a:fld>
            <a:endParaRPr lang="es-ES"/>
          </a:p>
        </p:txBody>
      </p:sp>
      <p:cxnSp>
        <p:nvCxnSpPr>
          <p:cNvPr id="7" name="Conector recto 6"/>
          <p:cNvCxnSpPr/>
          <p:nvPr/>
        </p:nvCxnSpPr>
        <p:spPr>
          <a:xfrm>
            <a:off x="84665" y="4786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294130" y="82689"/>
            <a:ext cx="36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Perfil del gen ribosomal 16S.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r="66667" b="19499"/>
          <a:stretch/>
        </p:blipFill>
        <p:spPr>
          <a:xfrm>
            <a:off x="297543" y="779169"/>
            <a:ext cx="2293257" cy="2675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935199"/>
            <a:ext cx="8680620" cy="50678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20679" y="2801452"/>
            <a:ext cx="632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Bookman Old Style"/>
                <a:cs typeface="Bookman Old Style"/>
              </a:rPr>
              <a:t>Se basa en la amplificación de una o varias </a:t>
            </a:r>
            <a:r>
              <a:rPr lang="es-ES" dirty="0">
                <a:solidFill>
                  <a:srgbClr val="A94880"/>
                </a:solidFill>
                <a:latin typeface="Bookman Old Style"/>
                <a:cs typeface="Bookman Old Style"/>
              </a:rPr>
              <a:t>regiones hipervariables </a:t>
            </a:r>
            <a:r>
              <a:rPr lang="es-ES" dirty="0">
                <a:latin typeface="Bookman Old Style"/>
                <a:cs typeface="Bookman Old Style"/>
              </a:rPr>
              <a:t>del gen ribosomal 16S.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879210" y="4794232"/>
            <a:ext cx="311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Bookman Old Style"/>
                <a:cs typeface="Bookman Old Style"/>
              </a:rPr>
              <a:t>9 regiones hipervariables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00569" y="3696447"/>
            <a:ext cx="311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Bookman Old Style"/>
                <a:cs typeface="Bookman Old Style"/>
              </a:rPr>
              <a:t>rRNA 16S</a:t>
            </a:r>
          </a:p>
        </p:txBody>
      </p:sp>
      <p:pic>
        <p:nvPicPr>
          <p:cNvPr id="14" name="Imagen 13" descr="Captura de pantalla 2018-01-29 a las 2.14.18 p.m.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679" y="672331"/>
            <a:ext cx="5897737" cy="2052921"/>
          </a:xfrm>
          <a:prstGeom prst="rect">
            <a:avLst/>
          </a:prstGeom>
        </p:spPr>
      </p:pic>
      <p:grpSp>
        <p:nvGrpSpPr>
          <p:cNvPr id="15" name="Agrupar 14"/>
          <p:cNvGrpSpPr/>
          <p:nvPr/>
        </p:nvGrpSpPr>
        <p:grpSpPr>
          <a:xfrm>
            <a:off x="606614" y="4668867"/>
            <a:ext cx="2725888" cy="432413"/>
            <a:chOff x="3980492" y="726490"/>
            <a:chExt cx="2232886" cy="323837"/>
          </a:xfrm>
        </p:grpSpPr>
        <p:sp>
          <p:nvSpPr>
            <p:cNvPr id="16" name="Rectángulo 15"/>
            <p:cNvSpPr/>
            <p:nvPr/>
          </p:nvSpPr>
          <p:spPr>
            <a:xfrm>
              <a:off x="4130104" y="946906"/>
              <a:ext cx="149632" cy="72000"/>
            </a:xfrm>
            <a:prstGeom prst="rect">
              <a:avLst/>
            </a:prstGeom>
            <a:solidFill>
              <a:srgbClr val="FFEB3E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grpSp>
          <p:nvGrpSpPr>
            <p:cNvPr id="17" name="Grupo 33"/>
            <p:cNvGrpSpPr/>
            <p:nvPr/>
          </p:nvGrpSpPr>
          <p:grpSpPr>
            <a:xfrm>
              <a:off x="3980492" y="726490"/>
              <a:ext cx="2232886" cy="323837"/>
              <a:chOff x="8545350" y="1745754"/>
              <a:chExt cx="3023062" cy="871933"/>
            </a:xfrm>
          </p:grpSpPr>
          <p:sp>
            <p:nvSpPr>
              <p:cNvPr id="19" name="Rectángulo 18"/>
              <p:cNvSpPr/>
              <p:nvPr/>
            </p:nvSpPr>
            <p:spPr>
              <a:xfrm>
                <a:off x="8545350" y="1745754"/>
                <a:ext cx="3023062" cy="7274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8906073" y="1779862"/>
                <a:ext cx="2486876" cy="837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MX" sz="1050" dirty="0"/>
                  <a:t>Regiones conservadas</a:t>
                </a:r>
                <a:endParaRPr lang="es-MX" sz="1050" b="1" dirty="0"/>
              </a:p>
              <a:p>
                <a:r>
                  <a:rPr lang="es-MX" sz="1050" dirty="0"/>
                  <a:t>Regiones hipervariables</a:t>
                </a:r>
                <a:endParaRPr lang="es-MX" sz="1050" b="1" dirty="0"/>
              </a:p>
            </p:txBody>
          </p:sp>
        </p:grpSp>
        <p:sp>
          <p:nvSpPr>
            <p:cNvPr id="18" name="Rectángulo 17"/>
            <p:cNvSpPr/>
            <p:nvPr/>
          </p:nvSpPr>
          <p:spPr>
            <a:xfrm>
              <a:off x="4127556" y="793173"/>
              <a:ext cx="149632" cy="72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</p:grpSp>
      <p:pic>
        <p:nvPicPr>
          <p:cNvPr id="21" name="Picture 279" descr="IB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72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1579742" y="1170620"/>
            <a:ext cx="2550690" cy="743351"/>
            <a:chOff x="898485" y="564211"/>
            <a:chExt cx="2550690" cy="743351"/>
          </a:xfrm>
        </p:grpSpPr>
        <p:grpSp>
          <p:nvGrpSpPr>
            <p:cNvPr id="5" name="Grupo 53"/>
            <p:cNvGrpSpPr/>
            <p:nvPr/>
          </p:nvGrpSpPr>
          <p:grpSpPr>
            <a:xfrm>
              <a:off x="1467872" y="1085733"/>
              <a:ext cx="379662" cy="221829"/>
              <a:chOff x="1601468" y="770019"/>
              <a:chExt cx="639282" cy="265739"/>
            </a:xfrm>
          </p:grpSpPr>
          <p:cxnSp>
            <p:nvCxnSpPr>
              <p:cNvPr id="137" name="Conector recto de flecha 136"/>
              <p:cNvCxnSpPr/>
              <p:nvPr/>
            </p:nvCxnSpPr>
            <p:spPr>
              <a:xfrm>
                <a:off x="1904170" y="1035758"/>
                <a:ext cx="336580" cy="0"/>
              </a:xfrm>
              <a:prstGeom prst="straightConnector1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ector recto 137"/>
              <p:cNvCxnSpPr/>
              <p:nvPr/>
            </p:nvCxnSpPr>
            <p:spPr>
              <a:xfrm>
                <a:off x="1601468" y="770019"/>
                <a:ext cx="317274" cy="26573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upo 54"/>
            <p:cNvGrpSpPr/>
            <p:nvPr/>
          </p:nvGrpSpPr>
          <p:grpSpPr>
            <a:xfrm>
              <a:off x="2802119" y="1077254"/>
              <a:ext cx="380463" cy="222380"/>
              <a:chOff x="4107909" y="756773"/>
              <a:chExt cx="640628" cy="266400"/>
            </a:xfrm>
          </p:grpSpPr>
          <p:cxnSp>
            <p:nvCxnSpPr>
              <p:cNvPr id="135" name="Conector recto de flecha 134"/>
              <p:cNvCxnSpPr/>
              <p:nvPr/>
            </p:nvCxnSpPr>
            <p:spPr>
              <a:xfrm flipH="1">
                <a:off x="4107909" y="1023173"/>
                <a:ext cx="338401" cy="0"/>
              </a:xfrm>
              <a:prstGeom prst="straightConnector1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ector recto 135"/>
              <p:cNvCxnSpPr/>
              <p:nvPr/>
            </p:nvCxnSpPr>
            <p:spPr>
              <a:xfrm flipH="1">
                <a:off x="4431736" y="756773"/>
                <a:ext cx="316801" cy="2664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CuadroTexto 6"/>
            <p:cNvSpPr txBox="1"/>
            <p:nvPr/>
          </p:nvSpPr>
          <p:spPr>
            <a:xfrm>
              <a:off x="898485" y="564211"/>
              <a:ext cx="1400229" cy="349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100" dirty="0"/>
                <a:t>       Primer set  1</a:t>
              </a:r>
              <a:endParaRPr lang="en-US" sz="1100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092846" y="579526"/>
              <a:ext cx="135632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000" dirty="0"/>
                <a:t>(amplicon V3-V4)</a:t>
              </a:r>
            </a:p>
          </p:txBody>
        </p:sp>
        <p:grpSp>
          <p:nvGrpSpPr>
            <p:cNvPr id="27" name="Grupo 67"/>
            <p:cNvGrpSpPr/>
            <p:nvPr/>
          </p:nvGrpSpPr>
          <p:grpSpPr>
            <a:xfrm>
              <a:off x="1565365" y="862305"/>
              <a:ext cx="1462794" cy="150258"/>
              <a:chOff x="4761653" y="4756751"/>
              <a:chExt cx="2704018" cy="180000"/>
            </a:xfrm>
          </p:grpSpPr>
          <p:cxnSp>
            <p:nvCxnSpPr>
              <p:cNvPr id="64" name="Conector recto 63"/>
              <p:cNvCxnSpPr/>
              <p:nvPr/>
            </p:nvCxnSpPr>
            <p:spPr>
              <a:xfrm flipV="1">
                <a:off x="4761655" y="4859885"/>
                <a:ext cx="2704016" cy="1"/>
              </a:xfrm>
              <a:prstGeom prst="line">
                <a:avLst/>
              </a:prstGeom>
              <a:ln w="19050" cap="sq" cmpd="sng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recto 64"/>
              <p:cNvCxnSpPr/>
              <p:nvPr/>
            </p:nvCxnSpPr>
            <p:spPr>
              <a:xfrm>
                <a:off x="4761653" y="4756751"/>
                <a:ext cx="0" cy="1800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/>
              <p:nvPr/>
            </p:nvCxnSpPr>
            <p:spPr>
              <a:xfrm>
                <a:off x="7465670" y="4756751"/>
                <a:ext cx="0" cy="1800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ector recto 27"/>
            <p:cNvCxnSpPr/>
            <p:nvPr/>
          </p:nvCxnSpPr>
          <p:spPr>
            <a:xfrm flipV="1">
              <a:off x="1565371" y="1124801"/>
              <a:ext cx="1462793" cy="1"/>
            </a:xfrm>
            <a:prstGeom prst="line">
              <a:avLst/>
            </a:prstGeom>
            <a:ln w="19050" cap="sq" cmpd="sng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/>
            <p:nvPr/>
          </p:nvCxnSpPr>
          <p:spPr>
            <a:xfrm>
              <a:off x="1565371" y="1049672"/>
              <a:ext cx="0" cy="150258"/>
            </a:xfrm>
            <a:prstGeom prst="line">
              <a:avLst/>
            </a:prstGeom>
            <a:ln w="1905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/>
            <p:cNvCxnSpPr/>
            <p:nvPr/>
          </p:nvCxnSpPr>
          <p:spPr>
            <a:xfrm>
              <a:off x="3047108" y="1046008"/>
              <a:ext cx="0" cy="150258"/>
            </a:xfrm>
            <a:prstGeom prst="line">
              <a:avLst/>
            </a:prstGeom>
            <a:ln w="1905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/>
          <p:cNvGrpSpPr/>
          <p:nvPr/>
        </p:nvGrpSpPr>
        <p:grpSpPr>
          <a:xfrm>
            <a:off x="5793951" y="724439"/>
            <a:ext cx="1296759" cy="828298"/>
            <a:chOff x="69852" y="1892375"/>
            <a:chExt cx="1062228" cy="620318"/>
          </a:xfrm>
        </p:grpSpPr>
        <p:sp>
          <p:nvSpPr>
            <p:cNvPr id="58" name="Rectángulo 57"/>
            <p:cNvSpPr/>
            <p:nvPr/>
          </p:nvSpPr>
          <p:spPr>
            <a:xfrm>
              <a:off x="199126" y="2007674"/>
              <a:ext cx="138395" cy="60995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upo 34"/>
            <p:cNvGrpSpPr/>
            <p:nvPr/>
          </p:nvGrpSpPr>
          <p:grpSpPr>
            <a:xfrm>
              <a:off x="69852" y="1892375"/>
              <a:ext cx="1062228" cy="620318"/>
              <a:chOff x="8585833" y="717209"/>
              <a:chExt cx="1741557" cy="1067812"/>
            </a:xfrm>
          </p:grpSpPr>
          <p:sp>
            <p:nvSpPr>
              <p:cNvPr id="62" name="CuadroTexto 61"/>
              <p:cNvSpPr txBox="1"/>
              <p:nvPr/>
            </p:nvSpPr>
            <p:spPr>
              <a:xfrm>
                <a:off x="9060210" y="791637"/>
                <a:ext cx="1267180" cy="99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050" dirty="0"/>
                  <a:t>Bacteria </a:t>
                </a:r>
                <a:r>
                  <a:rPr lang="es-MX" sz="1050" b="1" dirty="0"/>
                  <a:t>A</a:t>
                </a:r>
                <a:r>
                  <a:rPr lang="es-MX" sz="1050" dirty="0"/>
                  <a:t> Bacteria </a:t>
                </a:r>
                <a:r>
                  <a:rPr lang="es-MX" sz="1050" b="1" dirty="0"/>
                  <a:t>B</a:t>
                </a:r>
              </a:p>
              <a:p>
                <a:r>
                  <a:rPr lang="es-MX" sz="1050" dirty="0"/>
                  <a:t>Bacteria</a:t>
                </a:r>
                <a:r>
                  <a:rPr lang="es-MX" sz="1050" b="1" dirty="0"/>
                  <a:t> C</a:t>
                </a:r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8585833" y="717209"/>
                <a:ext cx="1622232" cy="870095"/>
              </a:xfrm>
              <a:prstGeom prst="rect">
                <a:avLst/>
              </a:prstGeom>
              <a:noFill/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Rectángulo 59"/>
            <p:cNvSpPr/>
            <p:nvPr/>
          </p:nvSpPr>
          <p:spPr>
            <a:xfrm>
              <a:off x="207575" y="2137806"/>
              <a:ext cx="138395" cy="6099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7575" y="2264514"/>
              <a:ext cx="138395" cy="60995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Agrupar 36"/>
          <p:cNvGrpSpPr/>
          <p:nvPr/>
        </p:nvGrpSpPr>
        <p:grpSpPr>
          <a:xfrm>
            <a:off x="4118251" y="317765"/>
            <a:ext cx="1305249" cy="1632988"/>
            <a:chOff x="5934814" y="3964604"/>
            <a:chExt cx="1601355" cy="1823461"/>
          </a:xfrm>
        </p:grpSpPr>
        <p:grpSp>
          <p:nvGrpSpPr>
            <p:cNvPr id="44" name="Agrupar 43"/>
            <p:cNvGrpSpPr/>
            <p:nvPr/>
          </p:nvGrpSpPr>
          <p:grpSpPr>
            <a:xfrm>
              <a:off x="5934814" y="3964604"/>
              <a:ext cx="1601355" cy="1823461"/>
              <a:chOff x="5786021" y="4099778"/>
              <a:chExt cx="1462109" cy="1654153"/>
            </a:xfrm>
          </p:grpSpPr>
          <p:grpSp>
            <p:nvGrpSpPr>
              <p:cNvPr id="48" name="Agrupar 47"/>
              <p:cNvGrpSpPr/>
              <p:nvPr/>
            </p:nvGrpSpPr>
            <p:grpSpPr>
              <a:xfrm>
                <a:off x="5786021" y="4099778"/>
                <a:ext cx="1462109" cy="1654153"/>
                <a:chOff x="5850875" y="4563278"/>
                <a:chExt cx="1253236" cy="1337341"/>
              </a:xfrm>
            </p:grpSpPr>
            <p:grpSp>
              <p:nvGrpSpPr>
                <p:cNvPr id="50" name="Grupo 59"/>
                <p:cNvGrpSpPr/>
                <p:nvPr/>
              </p:nvGrpSpPr>
              <p:grpSpPr>
                <a:xfrm>
                  <a:off x="6106275" y="4923444"/>
                  <a:ext cx="997836" cy="737799"/>
                  <a:chOff x="5372354" y="2556885"/>
                  <a:chExt cx="1191553" cy="685596"/>
                </a:xfrm>
              </p:grpSpPr>
              <p:grpSp>
                <p:nvGrpSpPr>
                  <p:cNvPr id="53" name="Grupo 62"/>
                  <p:cNvGrpSpPr/>
                  <p:nvPr/>
                </p:nvGrpSpPr>
                <p:grpSpPr>
                  <a:xfrm>
                    <a:off x="5372354" y="2556885"/>
                    <a:ext cx="1191553" cy="685596"/>
                    <a:chOff x="5384800" y="3321014"/>
                    <a:chExt cx="1191553" cy="685596"/>
                  </a:xfrm>
                </p:grpSpPr>
                <p:cxnSp>
                  <p:nvCxnSpPr>
                    <p:cNvPr id="56" name="Conector recto 55"/>
                    <p:cNvCxnSpPr/>
                    <p:nvPr/>
                  </p:nvCxnSpPr>
                  <p:spPr>
                    <a:xfrm>
                      <a:off x="5384800" y="3321014"/>
                      <a:ext cx="0" cy="676147"/>
                    </a:xfrm>
                    <a:prstGeom prst="line">
                      <a:avLst/>
                    </a:prstGeom>
                    <a:ln w="1270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Conector recto 56"/>
                    <p:cNvCxnSpPr/>
                    <p:nvPr/>
                  </p:nvCxnSpPr>
                  <p:spPr>
                    <a:xfrm>
                      <a:off x="5384800" y="3997159"/>
                      <a:ext cx="1191553" cy="9451"/>
                    </a:xfrm>
                    <a:prstGeom prst="line">
                      <a:avLst/>
                    </a:prstGeom>
                    <a:ln w="1270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Rectángulo 53"/>
                  <p:cNvSpPr/>
                  <p:nvPr/>
                </p:nvSpPr>
                <p:spPr>
                  <a:xfrm>
                    <a:off x="5618046" y="2769031"/>
                    <a:ext cx="171957" cy="434204"/>
                  </a:xfrm>
                  <a:prstGeom prst="rect">
                    <a:avLst/>
                  </a:prstGeom>
                  <a:solidFill>
                    <a:srgbClr val="FFD9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55" name="Rectángulo 54"/>
                  <p:cNvSpPr/>
                  <p:nvPr/>
                </p:nvSpPr>
                <p:spPr>
                  <a:xfrm>
                    <a:off x="5893573" y="2768349"/>
                    <a:ext cx="154409" cy="434885"/>
                  </a:xfrm>
                  <a:prstGeom prst="rect">
                    <a:avLst/>
                  </a:prstGeom>
                  <a:solidFill>
                    <a:srgbClr val="CF1F4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sp>
              <p:nvSpPr>
                <p:cNvPr id="51" name="CuadroTexto 50"/>
                <p:cNvSpPr txBox="1"/>
                <p:nvPr/>
              </p:nvSpPr>
              <p:spPr>
                <a:xfrm>
                  <a:off x="5850875" y="4563278"/>
                  <a:ext cx="325064" cy="999862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r>
                    <a:rPr lang="es-MX" sz="1000" b="1" dirty="0"/>
                    <a:t>Abundancia</a:t>
                  </a:r>
                </a:p>
              </p:txBody>
            </p:sp>
            <p:sp>
              <p:nvSpPr>
                <p:cNvPr id="52" name="Rectángulo 51"/>
                <p:cNvSpPr/>
                <p:nvPr/>
              </p:nvSpPr>
              <p:spPr>
                <a:xfrm>
                  <a:off x="6354023" y="5609195"/>
                  <a:ext cx="550718" cy="2914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MX" sz="900" b="1" dirty="0"/>
                    <a:t>Taxa</a:t>
                  </a:r>
                </a:p>
              </p:txBody>
            </p:sp>
          </p:grpSp>
          <p:sp>
            <p:nvSpPr>
              <p:cNvPr id="49" name="Rectángulo 48"/>
              <p:cNvSpPr/>
              <p:nvPr/>
            </p:nvSpPr>
            <p:spPr>
              <a:xfrm>
                <a:off x="6816079" y="4826699"/>
                <a:ext cx="150856" cy="5788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5" name="CuadroTexto 44"/>
            <p:cNvSpPr txBox="1"/>
            <p:nvPr/>
          </p:nvSpPr>
          <p:spPr>
            <a:xfrm>
              <a:off x="6919500" y="4421673"/>
              <a:ext cx="450335" cy="437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50" dirty="0"/>
                <a:t>C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6678488" y="4432604"/>
              <a:ext cx="450335" cy="437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50" dirty="0"/>
                <a:t>B</a:t>
              </a: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6401386" y="4432604"/>
              <a:ext cx="472410" cy="437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50" dirty="0"/>
                <a:t>A</a:t>
              </a:r>
            </a:p>
          </p:txBody>
        </p:sp>
      </p:grpSp>
      <p:sp>
        <p:nvSpPr>
          <p:cNvPr id="163" name="Marcador de número de diapositiva 1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23</a:t>
            </a:fld>
            <a:endParaRPr lang="es-ES"/>
          </a:p>
        </p:txBody>
      </p:sp>
      <p:cxnSp>
        <p:nvCxnSpPr>
          <p:cNvPr id="140" name="Conector recto 139"/>
          <p:cNvCxnSpPr/>
          <p:nvPr/>
        </p:nvCxnSpPr>
        <p:spPr>
          <a:xfrm>
            <a:off x="84665" y="4786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CuadroTexto 140"/>
          <p:cNvSpPr txBox="1"/>
          <p:nvPr/>
        </p:nvSpPr>
        <p:spPr>
          <a:xfrm>
            <a:off x="1294130" y="82689"/>
            <a:ext cx="36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Perfil del gen ribosomal 16S.</a:t>
            </a:r>
          </a:p>
        </p:txBody>
      </p:sp>
      <p:pic>
        <p:nvPicPr>
          <p:cNvPr id="142" name="Imagen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6" y="1925323"/>
            <a:ext cx="8680620" cy="506784"/>
          </a:xfrm>
          <a:prstGeom prst="rect">
            <a:avLst/>
          </a:prstGeom>
        </p:spPr>
      </p:pic>
      <p:sp>
        <p:nvSpPr>
          <p:cNvPr id="143" name="CuadroTexto 142"/>
          <p:cNvSpPr txBox="1"/>
          <p:nvPr/>
        </p:nvSpPr>
        <p:spPr>
          <a:xfrm>
            <a:off x="241301" y="1731210"/>
            <a:ext cx="92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Bookman Old Style"/>
                <a:cs typeface="Bookman Old Style"/>
              </a:rPr>
              <a:t>rRNA 16S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729478" y="4076535"/>
            <a:ext cx="257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309590"/>
                </a:solidFill>
                <a:latin typeface="Bookman Old Style"/>
                <a:cs typeface="Bookman Old Style"/>
              </a:rPr>
              <a:t>Oligos</a:t>
            </a:r>
            <a:r>
              <a:rPr lang="es-ES" b="1" dirty="0">
                <a:solidFill>
                  <a:srgbClr val="309590"/>
                </a:solidFill>
                <a:latin typeface="Bookman Old Style"/>
                <a:cs typeface="Bookman Old Style"/>
              </a:rPr>
              <a:t> degenerados: </a:t>
            </a:r>
          </a:p>
        </p:txBody>
      </p:sp>
      <p:sp>
        <p:nvSpPr>
          <p:cNvPr id="68" name="CuadroTexto 67"/>
          <p:cNvSpPr txBox="1"/>
          <p:nvPr/>
        </p:nvSpPr>
        <p:spPr>
          <a:xfrm>
            <a:off x="729477" y="4476645"/>
            <a:ext cx="7415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Oligo</a:t>
            </a:r>
            <a:r>
              <a:rPr lang="es-ES" dirty="0"/>
              <a:t> que tiene la posibilidad de </a:t>
            </a:r>
            <a:r>
              <a:rPr lang="es-ES" dirty="0">
                <a:solidFill>
                  <a:srgbClr val="309590"/>
                </a:solidFill>
              </a:rPr>
              <a:t>hibridar</a:t>
            </a:r>
            <a:r>
              <a:rPr lang="es-ES" dirty="0"/>
              <a:t> con más de una base en ciertas </a:t>
            </a:r>
            <a:r>
              <a:rPr lang="es-ES" dirty="0" err="1"/>
              <a:t>pocisiones</a:t>
            </a:r>
            <a:r>
              <a:rPr lang="es-ES" dirty="0"/>
              <a:t>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76346" y="3369733"/>
            <a:ext cx="1813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Primer problema</a:t>
            </a:r>
          </a:p>
        </p:txBody>
      </p:sp>
      <p:pic>
        <p:nvPicPr>
          <p:cNvPr id="69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2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1579742" y="1170620"/>
            <a:ext cx="2550690" cy="743351"/>
            <a:chOff x="898485" y="564211"/>
            <a:chExt cx="2550690" cy="743351"/>
          </a:xfrm>
        </p:grpSpPr>
        <p:grpSp>
          <p:nvGrpSpPr>
            <p:cNvPr id="5" name="Grupo 53"/>
            <p:cNvGrpSpPr/>
            <p:nvPr/>
          </p:nvGrpSpPr>
          <p:grpSpPr>
            <a:xfrm>
              <a:off x="1467872" y="1085733"/>
              <a:ext cx="379662" cy="221829"/>
              <a:chOff x="1601468" y="770019"/>
              <a:chExt cx="639282" cy="265739"/>
            </a:xfrm>
          </p:grpSpPr>
          <p:cxnSp>
            <p:nvCxnSpPr>
              <p:cNvPr id="137" name="Conector recto de flecha 136"/>
              <p:cNvCxnSpPr/>
              <p:nvPr/>
            </p:nvCxnSpPr>
            <p:spPr>
              <a:xfrm>
                <a:off x="1904170" y="1035758"/>
                <a:ext cx="336580" cy="0"/>
              </a:xfrm>
              <a:prstGeom prst="straightConnector1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ector recto 137"/>
              <p:cNvCxnSpPr/>
              <p:nvPr/>
            </p:nvCxnSpPr>
            <p:spPr>
              <a:xfrm>
                <a:off x="1601468" y="770019"/>
                <a:ext cx="317274" cy="26573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upo 54"/>
            <p:cNvGrpSpPr/>
            <p:nvPr/>
          </p:nvGrpSpPr>
          <p:grpSpPr>
            <a:xfrm>
              <a:off x="2802119" y="1077254"/>
              <a:ext cx="380463" cy="222380"/>
              <a:chOff x="4107909" y="756773"/>
              <a:chExt cx="640628" cy="266400"/>
            </a:xfrm>
          </p:grpSpPr>
          <p:cxnSp>
            <p:nvCxnSpPr>
              <p:cNvPr id="135" name="Conector recto de flecha 134"/>
              <p:cNvCxnSpPr/>
              <p:nvPr/>
            </p:nvCxnSpPr>
            <p:spPr>
              <a:xfrm flipH="1">
                <a:off x="4107909" y="1023173"/>
                <a:ext cx="338401" cy="0"/>
              </a:xfrm>
              <a:prstGeom prst="straightConnector1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ector recto 135"/>
              <p:cNvCxnSpPr/>
              <p:nvPr/>
            </p:nvCxnSpPr>
            <p:spPr>
              <a:xfrm flipH="1">
                <a:off x="4431736" y="756773"/>
                <a:ext cx="316801" cy="2664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CuadroTexto 6"/>
            <p:cNvSpPr txBox="1"/>
            <p:nvPr/>
          </p:nvSpPr>
          <p:spPr>
            <a:xfrm>
              <a:off x="898485" y="564211"/>
              <a:ext cx="1400229" cy="349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100" dirty="0"/>
                <a:t>       Primer set  1</a:t>
              </a:r>
              <a:endParaRPr lang="en-US" sz="1100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092846" y="579526"/>
              <a:ext cx="135632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000" dirty="0"/>
                <a:t>(amplicon V3-V4)</a:t>
              </a:r>
            </a:p>
          </p:txBody>
        </p:sp>
        <p:grpSp>
          <p:nvGrpSpPr>
            <p:cNvPr id="27" name="Grupo 67"/>
            <p:cNvGrpSpPr/>
            <p:nvPr/>
          </p:nvGrpSpPr>
          <p:grpSpPr>
            <a:xfrm>
              <a:off x="1565365" y="862305"/>
              <a:ext cx="1462794" cy="150258"/>
              <a:chOff x="4761653" y="4756751"/>
              <a:chExt cx="2704018" cy="180000"/>
            </a:xfrm>
          </p:grpSpPr>
          <p:cxnSp>
            <p:nvCxnSpPr>
              <p:cNvPr id="64" name="Conector recto 63"/>
              <p:cNvCxnSpPr/>
              <p:nvPr/>
            </p:nvCxnSpPr>
            <p:spPr>
              <a:xfrm flipV="1">
                <a:off x="4761655" y="4859885"/>
                <a:ext cx="2704016" cy="1"/>
              </a:xfrm>
              <a:prstGeom prst="line">
                <a:avLst/>
              </a:prstGeom>
              <a:ln w="19050" cap="sq" cmpd="sng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recto 64"/>
              <p:cNvCxnSpPr/>
              <p:nvPr/>
            </p:nvCxnSpPr>
            <p:spPr>
              <a:xfrm>
                <a:off x="4761653" y="4756751"/>
                <a:ext cx="0" cy="1800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/>
              <p:nvPr/>
            </p:nvCxnSpPr>
            <p:spPr>
              <a:xfrm>
                <a:off x="7465670" y="4756751"/>
                <a:ext cx="0" cy="1800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ector recto 27"/>
            <p:cNvCxnSpPr/>
            <p:nvPr/>
          </p:nvCxnSpPr>
          <p:spPr>
            <a:xfrm flipV="1">
              <a:off x="1565371" y="1124801"/>
              <a:ext cx="1462793" cy="1"/>
            </a:xfrm>
            <a:prstGeom prst="line">
              <a:avLst/>
            </a:prstGeom>
            <a:ln w="19050" cap="sq" cmpd="sng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/>
            <p:nvPr/>
          </p:nvCxnSpPr>
          <p:spPr>
            <a:xfrm>
              <a:off x="1565371" y="1049672"/>
              <a:ext cx="0" cy="150258"/>
            </a:xfrm>
            <a:prstGeom prst="line">
              <a:avLst/>
            </a:prstGeom>
            <a:ln w="1905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/>
            <p:cNvCxnSpPr/>
            <p:nvPr/>
          </p:nvCxnSpPr>
          <p:spPr>
            <a:xfrm>
              <a:off x="3047108" y="1046008"/>
              <a:ext cx="0" cy="150258"/>
            </a:xfrm>
            <a:prstGeom prst="line">
              <a:avLst/>
            </a:prstGeom>
            <a:ln w="1905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/>
          <p:cNvGrpSpPr/>
          <p:nvPr/>
        </p:nvGrpSpPr>
        <p:grpSpPr>
          <a:xfrm>
            <a:off x="5793951" y="724439"/>
            <a:ext cx="1296759" cy="828298"/>
            <a:chOff x="69852" y="1892375"/>
            <a:chExt cx="1062228" cy="620318"/>
          </a:xfrm>
        </p:grpSpPr>
        <p:sp>
          <p:nvSpPr>
            <p:cNvPr id="58" name="Rectángulo 57"/>
            <p:cNvSpPr/>
            <p:nvPr/>
          </p:nvSpPr>
          <p:spPr>
            <a:xfrm>
              <a:off x="199126" y="2007674"/>
              <a:ext cx="138395" cy="60995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upo 34"/>
            <p:cNvGrpSpPr/>
            <p:nvPr/>
          </p:nvGrpSpPr>
          <p:grpSpPr>
            <a:xfrm>
              <a:off x="69852" y="1892375"/>
              <a:ext cx="1062228" cy="620318"/>
              <a:chOff x="8585833" y="717209"/>
              <a:chExt cx="1741557" cy="1067812"/>
            </a:xfrm>
          </p:grpSpPr>
          <p:sp>
            <p:nvSpPr>
              <p:cNvPr id="62" name="CuadroTexto 61"/>
              <p:cNvSpPr txBox="1"/>
              <p:nvPr/>
            </p:nvSpPr>
            <p:spPr>
              <a:xfrm>
                <a:off x="9060210" y="791637"/>
                <a:ext cx="1267180" cy="99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050" dirty="0"/>
                  <a:t>Bacteria </a:t>
                </a:r>
                <a:r>
                  <a:rPr lang="es-MX" sz="1050" b="1" dirty="0"/>
                  <a:t>A</a:t>
                </a:r>
                <a:r>
                  <a:rPr lang="es-MX" sz="1050" dirty="0"/>
                  <a:t> Bacteria </a:t>
                </a:r>
                <a:r>
                  <a:rPr lang="es-MX" sz="1050" b="1" dirty="0"/>
                  <a:t>B</a:t>
                </a:r>
              </a:p>
              <a:p>
                <a:r>
                  <a:rPr lang="es-MX" sz="1050" dirty="0"/>
                  <a:t>Bacteria</a:t>
                </a:r>
                <a:r>
                  <a:rPr lang="es-MX" sz="1050" b="1" dirty="0"/>
                  <a:t> C</a:t>
                </a:r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8585833" y="717209"/>
                <a:ext cx="1622232" cy="870095"/>
              </a:xfrm>
              <a:prstGeom prst="rect">
                <a:avLst/>
              </a:prstGeom>
              <a:noFill/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Rectángulo 59"/>
            <p:cNvSpPr/>
            <p:nvPr/>
          </p:nvSpPr>
          <p:spPr>
            <a:xfrm>
              <a:off x="207575" y="2137806"/>
              <a:ext cx="138395" cy="6099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7575" y="2264514"/>
              <a:ext cx="138395" cy="60995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Agrupar 36"/>
          <p:cNvGrpSpPr/>
          <p:nvPr/>
        </p:nvGrpSpPr>
        <p:grpSpPr>
          <a:xfrm>
            <a:off x="4118251" y="317765"/>
            <a:ext cx="1305249" cy="1632988"/>
            <a:chOff x="5934814" y="3964604"/>
            <a:chExt cx="1601355" cy="1823461"/>
          </a:xfrm>
        </p:grpSpPr>
        <p:grpSp>
          <p:nvGrpSpPr>
            <p:cNvPr id="44" name="Agrupar 43"/>
            <p:cNvGrpSpPr/>
            <p:nvPr/>
          </p:nvGrpSpPr>
          <p:grpSpPr>
            <a:xfrm>
              <a:off x="5934814" y="3964604"/>
              <a:ext cx="1601355" cy="1823461"/>
              <a:chOff x="5786021" y="4099778"/>
              <a:chExt cx="1462109" cy="1654153"/>
            </a:xfrm>
          </p:grpSpPr>
          <p:grpSp>
            <p:nvGrpSpPr>
              <p:cNvPr id="48" name="Agrupar 47"/>
              <p:cNvGrpSpPr/>
              <p:nvPr/>
            </p:nvGrpSpPr>
            <p:grpSpPr>
              <a:xfrm>
                <a:off x="5786021" y="4099778"/>
                <a:ext cx="1462109" cy="1654153"/>
                <a:chOff x="5850875" y="4563278"/>
                <a:chExt cx="1253236" cy="1337341"/>
              </a:xfrm>
            </p:grpSpPr>
            <p:grpSp>
              <p:nvGrpSpPr>
                <p:cNvPr id="50" name="Grupo 59"/>
                <p:cNvGrpSpPr/>
                <p:nvPr/>
              </p:nvGrpSpPr>
              <p:grpSpPr>
                <a:xfrm>
                  <a:off x="6106275" y="4923444"/>
                  <a:ext cx="997836" cy="737799"/>
                  <a:chOff x="5372354" y="2556885"/>
                  <a:chExt cx="1191553" cy="685596"/>
                </a:xfrm>
              </p:grpSpPr>
              <p:grpSp>
                <p:nvGrpSpPr>
                  <p:cNvPr id="53" name="Grupo 62"/>
                  <p:cNvGrpSpPr/>
                  <p:nvPr/>
                </p:nvGrpSpPr>
                <p:grpSpPr>
                  <a:xfrm>
                    <a:off x="5372354" y="2556885"/>
                    <a:ext cx="1191553" cy="685596"/>
                    <a:chOff x="5384800" y="3321014"/>
                    <a:chExt cx="1191553" cy="685596"/>
                  </a:xfrm>
                </p:grpSpPr>
                <p:cxnSp>
                  <p:nvCxnSpPr>
                    <p:cNvPr id="56" name="Conector recto 55"/>
                    <p:cNvCxnSpPr/>
                    <p:nvPr/>
                  </p:nvCxnSpPr>
                  <p:spPr>
                    <a:xfrm>
                      <a:off x="5384800" y="3321014"/>
                      <a:ext cx="0" cy="676147"/>
                    </a:xfrm>
                    <a:prstGeom prst="line">
                      <a:avLst/>
                    </a:prstGeom>
                    <a:ln w="1270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Conector recto 56"/>
                    <p:cNvCxnSpPr/>
                    <p:nvPr/>
                  </p:nvCxnSpPr>
                  <p:spPr>
                    <a:xfrm>
                      <a:off x="5384800" y="3997159"/>
                      <a:ext cx="1191553" cy="9451"/>
                    </a:xfrm>
                    <a:prstGeom prst="line">
                      <a:avLst/>
                    </a:prstGeom>
                    <a:ln w="1270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Rectángulo 53"/>
                  <p:cNvSpPr/>
                  <p:nvPr/>
                </p:nvSpPr>
                <p:spPr>
                  <a:xfrm>
                    <a:off x="5618046" y="2769031"/>
                    <a:ext cx="171957" cy="434204"/>
                  </a:xfrm>
                  <a:prstGeom prst="rect">
                    <a:avLst/>
                  </a:prstGeom>
                  <a:solidFill>
                    <a:srgbClr val="FFD9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55" name="Rectángulo 54"/>
                  <p:cNvSpPr/>
                  <p:nvPr/>
                </p:nvSpPr>
                <p:spPr>
                  <a:xfrm>
                    <a:off x="5893573" y="2768349"/>
                    <a:ext cx="154409" cy="434885"/>
                  </a:xfrm>
                  <a:prstGeom prst="rect">
                    <a:avLst/>
                  </a:prstGeom>
                  <a:solidFill>
                    <a:srgbClr val="CF1F4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sp>
              <p:nvSpPr>
                <p:cNvPr id="51" name="CuadroTexto 50"/>
                <p:cNvSpPr txBox="1"/>
                <p:nvPr/>
              </p:nvSpPr>
              <p:spPr>
                <a:xfrm>
                  <a:off x="5850875" y="4563278"/>
                  <a:ext cx="325064" cy="999862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r>
                    <a:rPr lang="es-MX" sz="1000" b="1" dirty="0"/>
                    <a:t>Abundancia</a:t>
                  </a:r>
                </a:p>
              </p:txBody>
            </p:sp>
            <p:sp>
              <p:nvSpPr>
                <p:cNvPr id="52" name="Rectángulo 51"/>
                <p:cNvSpPr/>
                <p:nvPr/>
              </p:nvSpPr>
              <p:spPr>
                <a:xfrm>
                  <a:off x="6354023" y="5609195"/>
                  <a:ext cx="550718" cy="2914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MX" sz="900" b="1" dirty="0"/>
                    <a:t>Taxa</a:t>
                  </a:r>
                </a:p>
              </p:txBody>
            </p:sp>
          </p:grpSp>
          <p:sp>
            <p:nvSpPr>
              <p:cNvPr id="49" name="Rectángulo 48"/>
              <p:cNvSpPr/>
              <p:nvPr/>
            </p:nvSpPr>
            <p:spPr>
              <a:xfrm>
                <a:off x="6816079" y="4826699"/>
                <a:ext cx="150856" cy="5788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5" name="CuadroTexto 44"/>
            <p:cNvSpPr txBox="1"/>
            <p:nvPr/>
          </p:nvSpPr>
          <p:spPr>
            <a:xfrm>
              <a:off x="6919500" y="4421673"/>
              <a:ext cx="450335" cy="437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50" dirty="0"/>
                <a:t>C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6678488" y="4432604"/>
              <a:ext cx="450335" cy="437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50" dirty="0"/>
                <a:t>B</a:t>
              </a: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6401386" y="4432604"/>
              <a:ext cx="472410" cy="437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50" dirty="0"/>
                <a:t>A</a:t>
              </a:r>
            </a:p>
          </p:txBody>
        </p:sp>
      </p:grpSp>
      <p:sp>
        <p:nvSpPr>
          <p:cNvPr id="163" name="Marcador de número de diapositiva 1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24</a:t>
            </a:fld>
            <a:endParaRPr lang="es-ES"/>
          </a:p>
        </p:txBody>
      </p:sp>
      <p:cxnSp>
        <p:nvCxnSpPr>
          <p:cNvPr id="140" name="Conector recto 139"/>
          <p:cNvCxnSpPr/>
          <p:nvPr/>
        </p:nvCxnSpPr>
        <p:spPr>
          <a:xfrm>
            <a:off x="84665" y="4786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CuadroTexto 140"/>
          <p:cNvSpPr txBox="1"/>
          <p:nvPr/>
        </p:nvSpPr>
        <p:spPr>
          <a:xfrm>
            <a:off x="1294130" y="82689"/>
            <a:ext cx="36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Perfil del gen ribosomal 16S.</a:t>
            </a:r>
          </a:p>
        </p:txBody>
      </p:sp>
      <p:pic>
        <p:nvPicPr>
          <p:cNvPr id="142" name="Imagen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6" y="1925323"/>
            <a:ext cx="8680620" cy="506784"/>
          </a:xfrm>
          <a:prstGeom prst="rect">
            <a:avLst/>
          </a:prstGeom>
        </p:spPr>
      </p:pic>
      <p:sp>
        <p:nvSpPr>
          <p:cNvPr id="143" name="CuadroTexto 142"/>
          <p:cNvSpPr txBox="1"/>
          <p:nvPr/>
        </p:nvSpPr>
        <p:spPr>
          <a:xfrm>
            <a:off x="241301" y="1731210"/>
            <a:ext cx="92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Bookman Old Style"/>
                <a:cs typeface="Bookman Old Style"/>
              </a:rPr>
              <a:t>rRNA 16S</a:t>
            </a:r>
          </a:p>
        </p:txBody>
      </p:sp>
      <p:sp>
        <p:nvSpPr>
          <p:cNvPr id="153" name="Rectángulo 152"/>
          <p:cNvSpPr/>
          <p:nvPr/>
        </p:nvSpPr>
        <p:spPr>
          <a:xfrm>
            <a:off x="241301" y="4256867"/>
            <a:ext cx="866152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 forward primer: 5′-TCGTCGGCAGCGTCAGATGTGT</a:t>
            </a:r>
          </a:p>
          <a:p>
            <a:r>
              <a:rPr lang="es-ES" dirty="0"/>
              <a:t>ATAAGAGACAGTCGTCGGCAGCGTCAGAT</a:t>
            </a:r>
            <a:r>
              <a:rPr lang="es-ES" sz="2000" b="1" dirty="0">
                <a:solidFill>
                  <a:srgbClr val="660066"/>
                </a:solidFill>
              </a:rPr>
              <a:t>H</a:t>
            </a:r>
            <a:r>
              <a:rPr lang="es-ES" dirty="0"/>
              <a:t>TGTATAAGAGACAGCCTACGGG</a:t>
            </a:r>
            <a:r>
              <a:rPr lang="es-ES" sz="2000" b="1" dirty="0">
                <a:solidFill>
                  <a:srgbClr val="660066"/>
                </a:solidFill>
              </a:rPr>
              <a:t>Y</a:t>
            </a:r>
            <a:r>
              <a:rPr lang="es-ES" dirty="0"/>
              <a:t>GGC</a:t>
            </a:r>
            <a:r>
              <a:rPr lang="es-ES" sz="2000" b="1" dirty="0">
                <a:solidFill>
                  <a:srgbClr val="660066"/>
                </a:solidFill>
              </a:rPr>
              <a:t>R</a:t>
            </a:r>
            <a:r>
              <a:rPr lang="es-ES" dirty="0"/>
              <a:t>GCAG-3′</a:t>
            </a:r>
          </a:p>
          <a:p>
            <a:endParaRPr lang="es-ES" dirty="0"/>
          </a:p>
          <a:p>
            <a:r>
              <a:rPr lang="es-ES" dirty="0"/>
              <a:t>reverse primer: 5′-GTCTCGTGGGCTCGGAGATGTGTATAAGAGACAGGTCTCGTGGGCT</a:t>
            </a:r>
          </a:p>
          <a:p>
            <a:r>
              <a:rPr lang="es-ES" dirty="0"/>
              <a:t>CGGAGATG</a:t>
            </a:r>
            <a:r>
              <a:rPr lang="es-ES" sz="2000" b="1" dirty="0">
                <a:solidFill>
                  <a:srgbClr val="660066"/>
                </a:solidFill>
              </a:rPr>
              <a:t>R</a:t>
            </a:r>
            <a:r>
              <a:rPr lang="es-ES" dirty="0"/>
              <a:t>GTATAAGAGACAGGACTAC</a:t>
            </a:r>
            <a:r>
              <a:rPr lang="es-ES" sz="2000" b="1" dirty="0">
                <a:solidFill>
                  <a:srgbClr val="660066"/>
                </a:solidFill>
              </a:rPr>
              <a:t>YR</a:t>
            </a:r>
            <a:r>
              <a:rPr lang="es-ES" dirty="0"/>
              <a:t>GGGTATCTAATCC-3′</a:t>
            </a:r>
          </a:p>
        </p:txBody>
      </p:sp>
      <p:sp>
        <p:nvSpPr>
          <p:cNvPr id="154" name="CuadroTexto 153"/>
          <p:cNvSpPr txBox="1"/>
          <p:nvPr/>
        </p:nvSpPr>
        <p:spPr>
          <a:xfrm>
            <a:off x="241301" y="3774465"/>
            <a:ext cx="31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660066"/>
                </a:solidFill>
                <a:latin typeface="Bookman Old Style"/>
                <a:cs typeface="Bookman Old Style"/>
              </a:rPr>
              <a:t>Oligos degenerados:</a:t>
            </a:r>
          </a:p>
        </p:txBody>
      </p:sp>
      <p:pic>
        <p:nvPicPr>
          <p:cNvPr id="67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94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4804046" y="2439077"/>
            <a:ext cx="2947084" cy="807550"/>
            <a:chOff x="3859499" y="4174154"/>
            <a:chExt cx="2947084" cy="807550"/>
          </a:xfrm>
        </p:grpSpPr>
        <p:sp>
          <p:nvSpPr>
            <p:cNvPr id="8" name="CuadroTexto 7"/>
            <p:cNvSpPr txBox="1"/>
            <p:nvPr/>
          </p:nvSpPr>
          <p:spPr>
            <a:xfrm>
              <a:off x="4885774" y="4619962"/>
              <a:ext cx="19208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00" dirty="0"/>
                <a:t>(amplicon V6-V7)</a:t>
              </a:r>
            </a:p>
          </p:txBody>
        </p:sp>
        <p:grpSp>
          <p:nvGrpSpPr>
            <p:cNvPr id="9" name="Grupo 95"/>
            <p:cNvGrpSpPr/>
            <p:nvPr/>
          </p:nvGrpSpPr>
          <p:grpSpPr>
            <a:xfrm>
              <a:off x="4501977" y="4284822"/>
              <a:ext cx="1125213" cy="146287"/>
              <a:chOff x="4947204" y="4787442"/>
              <a:chExt cx="2198916" cy="180000"/>
            </a:xfrm>
          </p:grpSpPr>
          <p:cxnSp>
            <p:nvCxnSpPr>
              <p:cNvPr id="132" name="Conector recto 131"/>
              <p:cNvCxnSpPr/>
              <p:nvPr/>
            </p:nvCxnSpPr>
            <p:spPr>
              <a:xfrm flipV="1">
                <a:off x="4947204" y="4860490"/>
                <a:ext cx="2160000" cy="0"/>
              </a:xfrm>
              <a:prstGeom prst="line">
                <a:avLst/>
              </a:prstGeom>
              <a:ln w="19050" cap="sq" cmpd="sng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cto 132"/>
              <p:cNvCxnSpPr/>
              <p:nvPr/>
            </p:nvCxnSpPr>
            <p:spPr>
              <a:xfrm>
                <a:off x="4947205" y="4787442"/>
                <a:ext cx="0" cy="1800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 recto 133"/>
              <p:cNvCxnSpPr/>
              <p:nvPr/>
            </p:nvCxnSpPr>
            <p:spPr>
              <a:xfrm>
                <a:off x="7146120" y="4787442"/>
                <a:ext cx="0" cy="1800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CuadroTexto 9"/>
            <p:cNvSpPr txBox="1"/>
            <p:nvPr/>
          </p:nvSpPr>
          <p:spPr>
            <a:xfrm>
              <a:off x="3859499" y="4632381"/>
              <a:ext cx="1408598" cy="349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00" dirty="0">
                  <a:solidFill>
                    <a:srgbClr val="000000"/>
                  </a:solidFill>
                </a:rPr>
                <a:t>Primer set 2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12" name="Grupo 54"/>
            <p:cNvGrpSpPr/>
            <p:nvPr/>
          </p:nvGrpSpPr>
          <p:grpSpPr>
            <a:xfrm rot="10800000">
              <a:off x="4299447" y="4174154"/>
              <a:ext cx="380463" cy="222380"/>
              <a:chOff x="4065138" y="756773"/>
              <a:chExt cx="640628" cy="266400"/>
            </a:xfrm>
          </p:grpSpPr>
          <p:cxnSp>
            <p:nvCxnSpPr>
              <p:cNvPr id="128" name="Conector recto de flecha 127"/>
              <p:cNvCxnSpPr/>
              <p:nvPr/>
            </p:nvCxnSpPr>
            <p:spPr>
              <a:xfrm flipH="1">
                <a:off x="4065138" y="1023173"/>
                <a:ext cx="338400" cy="0"/>
              </a:xfrm>
              <a:prstGeom prst="straightConnector1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ector recto 128"/>
              <p:cNvCxnSpPr/>
              <p:nvPr/>
            </p:nvCxnSpPr>
            <p:spPr>
              <a:xfrm flipH="1">
                <a:off x="4388966" y="756773"/>
                <a:ext cx="316800" cy="2664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o 54"/>
            <p:cNvGrpSpPr/>
            <p:nvPr/>
          </p:nvGrpSpPr>
          <p:grpSpPr>
            <a:xfrm rot="10800000" flipH="1">
              <a:off x="5450997" y="4174154"/>
              <a:ext cx="380463" cy="222380"/>
              <a:chOff x="4065138" y="756773"/>
              <a:chExt cx="640628" cy="266400"/>
            </a:xfrm>
          </p:grpSpPr>
          <p:cxnSp>
            <p:nvCxnSpPr>
              <p:cNvPr id="126" name="Conector recto de flecha 125"/>
              <p:cNvCxnSpPr/>
              <p:nvPr/>
            </p:nvCxnSpPr>
            <p:spPr>
              <a:xfrm flipH="1">
                <a:off x="4065138" y="1023173"/>
                <a:ext cx="338400" cy="0"/>
              </a:xfrm>
              <a:prstGeom prst="straightConnector1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 recto 126"/>
              <p:cNvCxnSpPr/>
              <p:nvPr/>
            </p:nvCxnSpPr>
            <p:spPr>
              <a:xfrm flipH="1">
                <a:off x="4388966" y="756773"/>
                <a:ext cx="316800" cy="2664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o 95"/>
            <p:cNvGrpSpPr/>
            <p:nvPr/>
          </p:nvGrpSpPr>
          <p:grpSpPr>
            <a:xfrm>
              <a:off x="4503716" y="4473675"/>
              <a:ext cx="1125216" cy="146287"/>
              <a:chOff x="4947203" y="4787442"/>
              <a:chExt cx="2198917" cy="180000"/>
            </a:xfrm>
          </p:grpSpPr>
          <p:cxnSp>
            <p:nvCxnSpPr>
              <p:cNvPr id="123" name="Conector recto 122"/>
              <p:cNvCxnSpPr/>
              <p:nvPr/>
            </p:nvCxnSpPr>
            <p:spPr>
              <a:xfrm flipV="1">
                <a:off x="4947203" y="4860490"/>
                <a:ext cx="2159999" cy="0"/>
              </a:xfrm>
              <a:prstGeom prst="line">
                <a:avLst/>
              </a:prstGeom>
              <a:ln w="19050" cap="sq" cmpd="sng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cto 123"/>
              <p:cNvCxnSpPr/>
              <p:nvPr/>
            </p:nvCxnSpPr>
            <p:spPr>
              <a:xfrm>
                <a:off x="4947205" y="4787442"/>
                <a:ext cx="0" cy="1800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ector recto 124"/>
              <p:cNvCxnSpPr/>
              <p:nvPr/>
            </p:nvCxnSpPr>
            <p:spPr>
              <a:xfrm>
                <a:off x="7146120" y="4787442"/>
                <a:ext cx="0" cy="1800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Agrupar 1"/>
          <p:cNvGrpSpPr/>
          <p:nvPr/>
        </p:nvGrpSpPr>
        <p:grpSpPr>
          <a:xfrm>
            <a:off x="1579742" y="1170620"/>
            <a:ext cx="2550690" cy="743351"/>
            <a:chOff x="898485" y="564211"/>
            <a:chExt cx="2550690" cy="743351"/>
          </a:xfrm>
        </p:grpSpPr>
        <p:grpSp>
          <p:nvGrpSpPr>
            <p:cNvPr id="5" name="Grupo 53"/>
            <p:cNvGrpSpPr/>
            <p:nvPr/>
          </p:nvGrpSpPr>
          <p:grpSpPr>
            <a:xfrm>
              <a:off x="1467872" y="1085733"/>
              <a:ext cx="379662" cy="221829"/>
              <a:chOff x="1601468" y="770019"/>
              <a:chExt cx="639282" cy="265739"/>
            </a:xfrm>
          </p:grpSpPr>
          <p:cxnSp>
            <p:nvCxnSpPr>
              <p:cNvPr id="137" name="Conector recto de flecha 136"/>
              <p:cNvCxnSpPr/>
              <p:nvPr/>
            </p:nvCxnSpPr>
            <p:spPr>
              <a:xfrm>
                <a:off x="1904170" y="1035758"/>
                <a:ext cx="336580" cy="0"/>
              </a:xfrm>
              <a:prstGeom prst="straightConnector1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ector recto 137"/>
              <p:cNvCxnSpPr/>
              <p:nvPr/>
            </p:nvCxnSpPr>
            <p:spPr>
              <a:xfrm>
                <a:off x="1601468" y="770019"/>
                <a:ext cx="317274" cy="26573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upo 54"/>
            <p:cNvGrpSpPr/>
            <p:nvPr/>
          </p:nvGrpSpPr>
          <p:grpSpPr>
            <a:xfrm>
              <a:off x="2802119" y="1077254"/>
              <a:ext cx="380463" cy="222380"/>
              <a:chOff x="4107909" y="756773"/>
              <a:chExt cx="640628" cy="266400"/>
            </a:xfrm>
          </p:grpSpPr>
          <p:cxnSp>
            <p:nvCxnSpPr>
              <p:cNvPr id="135" name="Conector recto de flecha 134"/>
              <p:cNvCxnSpPr/>
              <p:nvPr/>
            </p:nvCxnSpPr>
            <p:spPr>
              <a:xfrm flipH="1">
                <a:off x="4107909" y="1023173"/>
                <a:ext cx="338401" cy="0"/>
              </a:xfrm>
              <a:prstGeom prst="straightConnector1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ector recto 135"/>
              <p:cNvCxnSpPr/>
              <p:nvPr/>
            </p:nvCxnSpPr>
            <p:spPr>
              <a:xfrm flipH="1">
                <a:off x="4431736" y="756773"/>
                <a:ext cx="316801" cy="2664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CuadroTexto 6"/>
            <p:cNvSpPr txBox="1"/>
            <p:nvPr/>
          </p:nvSpPr>
          <p:spPr>
            <a:xfrm>
              <a:off x="898485" y="564211"/>
              <a:ext cx="1400229" cy="349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100" dirty="0"/>
                <a:t>       Primer set  1</a:t>
              </a:r>
              <a:endParaRPr lang="en-US" sz="1100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092846" y="579526"/>
              <a:ext cx="135632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000" dirty="0"/>
                <a:t>(amplicon V3-V4)</a:t>
              </a:r>
            </a:p>
          </p:txBody>
        </p:sp>
        <p:grpSp>
          <p:nvGrpSpPr>
            <p:cNvPr id="27" name="Grupo 67"/>
            <p:cNvGrpSpPr/>
            <p:nvPr/>
          </p:nvGrpSpPr>
          <p:grpSpPr>
            <a:xfrm>
              <a:off x="1565365" y="862305"/>
              <a:ext cx="1462794" cy="150258"/>
              <a:chOff x="4761653" y="4756751"/>
              <a:chExt cx="2704018" cy="180000"/>
            </a:xfrm>
          </p:grpSpPr>
          <p:cxnSp>
            <p:nvCxnSpPr>
              <p:cNvPr id="64" name="Conector recto 63"/>
              <p:cNvCxnSpPr/>
              <p:nvPr/>
            </p:nvCxnSpPr>
            <p:spPr>
              <a:xfrm flipV="1">
                <a:off x="4761655" y="4859885"/>
                <a:ext cx="2704016" cy="1"/>
              </a:xfrm>
              <a:prstGeom prst="line">
                <a:avLst/>
              </a:prstGeom>
              <a:ln w="19050" cap="sq" cmpd="sng">
                <a:solidFill>
                  <a:schemeClr val="tx1">
                    <a:lumMod val="95000"/>
                    <a:lumOff val="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recto 64"/>
              <p:cNvCxnSpPr/>
              <p:nvPr/>
            </p:nvCxnSpPr>
            <p:spPr>
              <a:xfrm>
                <a:off x="4761653" y="4756751"/>
                <a:ext cx="0" cy="1800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/>
              <p:nvPr/>
            </p:nvCxnSpPr>
            <p:spPr>
              <a:xfrm>
                <a:off x="7465670" y="4756751"/>
                <a:ext cx="0" cy="180000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ector recto 27"/>
            <p:cNvCxnSpPr/>
            <p:nvPr/>
          </p:nvCxnSpPr>
          <p:spPr>
            <a:xfrm flipV="1">
              <a:off x="1565371" y="1124801"/>
              <a:ext cx="1462793" cy="1"/>
            </a:xfrm>
            <a:prstGeom prst="line">
              <a:avLst/>
            </a:prstGeom>
            <a:ln w="19050" cap="sq" cmpd="sng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/>
            <p:nvPr/>
          </p:nvCxnSpPr>
          <p:spPr>
            <a:xfrm>
              <a:off x="1565371" y="1049672"/>
              <a:ext cx="0" cy="150258"/>
            </a:xfrm>
            <a:prstGeom prst="line">
              <a:avLst/>
            </a:prstGeom>
            <a:ln w="1905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/>
            <p:cNvCxnSpPr/>
            <p:nvPr/>
          </p:nvCxnSpPr>
          <p:spPr>
            <a:xfrm>
              <a:off x="3047108" y="1046008"/>
              <a:ext cx="0" cy="150258"/>
            </a:xfrm>
            <a:prstGeom prst="line">
              <a:avLst/>
            </a:prstGeom>
            <a:ln w="19050" cmpd="sng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/>
          <p:cNvGrpSpPr/>
          <p:nvPr/>
        </p:nvGrpSpPr>
        <p:grpSpPr>
          <a:xfrm>
            <a:off x="5793951" y="724439"/>
            <a:ext cx="1296759" cy="828298"/>
            <a:chOff x="69852" y="1892375"/>
            <a:chExt cx="1062228" cy="620318"/>
          </a:xfrm>
        </p:grpSpPr>
        <p:sp>
          <p:nvSpPr>
            <p:cNvPr id="58" name="Rectángulo 57"/>
            <p:cNvSpPr/>
            <p:nvPr/>
          </p:nvSpPr>
          <p:spPr>
            <a:xfrm>
              <a:off x="199126" y="2007674"/>
              <a:ext cx="138395" cy="60995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upo 34"/>
            <p:cNvGrpSpPr/>
            <p:nvPr/>
          </p:nvGrpSpPr>
          <p:grpSpPr>
            <a:xfrm>
              <a:off x="69852" y="1892375"/>
              <a:ext cx="1062228" cy="620318"/>
              <a:chOff x="8585833" y="717209"/>
              <a:chExt cx="1741557" cy="1067812"/>
            </a:xfrm>
          </p:grpSpPr>
          <p:sp>
            <p:nvSpPr>
              <p:cNvPr id="62" name="CuadroTexto 61"/>
              <p:cNvSpPr txBox="1"/>
              <p:nvPr/>
            </p:nvSpPr>
            <p:spPr>
              <a:xfrm>
                <a:off x="9060210" y="791637"/>
                <a:ext cx="1267180" cy="99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050" dirty="0"/>
                  <a:t>Bacteria </a:t>
                </a:r>
                <a:r>
                  <a:rPr lang="es-MX" sz="1050" b="1" dirty="0"/>
                  <a:t>A</a:t>
                </a:r>
                <a:r>
                  <a:rPr lang="es-MX" sz="1050" dirty="0"/>
                  <a:t> Bacteria </a:t>
                </a:r>
                <a:r>
                  <a:rPr lang="es-MX" sz="1050" b="1" dirty="0"/>
                  <a:t>B</a:t>
                </a:r>
              </a:p>
              <a:p>
                <a:r>
                  <a:rPr lang="es-MX" sz="1050" dirty="0"/>
                  <a:t>Bacteria</a:t>
                </a:r>
                <a:r>
                  <a:rPr lang="es-MX" sz="1050" b="1" dirty="0"/>
                  <a:t> C</a:t>
                </a:r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8585833" y="717209"/>
                <a:ext cx="1622232" cy="870095"/>
              </a:xfrm>
              <a:prstGeom prst="rect">
                <a:avLst/>
              </a:prstGeom>
              <a:noFill/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Rectángulo 59"/>
            <p:cNvSpPr/>
            <p:nvPr/>
          </p:nvSpPr>
          <p:spPr>
            <a:xfrm>
              <a:off x="207575" y="2137806"/>
              <a:ext cx="138395" cy="6099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7575" y="2264514"/>
              <a:ext cx="138395" cy="60995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Agrupar 157"/>
          <p:cNvGrpSpPr>
            <a:grpSpLocks noChangeAspect="1"/>
          </p:cNvGrpSpPr>
          <p:nvPr/>
        </p:nvGrpSpPr>
        <p:grpSpPr>
          <a:xfrm>
            <a:off x="7149511" y="2038953"/>
            <a:ext cx="1163581" cy="1625084"/>
            <a:chOff x="6244121" y="748869"/>
            <a:chExt cx="930335" cy="1299327"/>
          </a:xfrm>
        </p:grpSpPr>
        <p:grpSp>
          <p:nvGrpSpPr>
            <p:cNvPr id="25" name="Agrupar 24"/>
            <p:cNvGrpSpPr/>
            <p:nvPr/>
          </p:nvGrpSpPr>
          <p:grpSpPr>
            <a:xfrm>
              <a:off x="6244121" y="748869"/>
              <a:ext cx="930335" cy="1299327"/>
              <a:chOff x="3837786" y="442148"/>
              <a:chExt cx="1311834" cy="1675041"/>
            </a:xfrm>
          </p:grpSpPr>
          <p:grpSp>
            <p:nvGrpSpPr>
              <p:cNvPr id="67" name="Grupo 59"/>
              <p:cNvGrpSpPr/>
              <p:nvPr/>
            </p:nvGrpSpPr>
            <p:grpSpPr>
              <a:xfrm>
                <a:off x="4151784" y="836712"/>
                <a:ext cx="997836" cy="1079999"/>
                <a:chOff x="5372354" y="2249297"/>
                <a:chExt cx="1191553" cy="1003583"/>
              </a:xfrm>
            </p:grpSpPr>
            <p:grpSp>
              <p:nvGrpSpPr>
                <p:cNvPr id="71" name="Grupo 62"/>
                <p:cNvGrpSpPr/>
                <p:nvPr/>
              </p:nvGrpSpPr>
              <p:grpSpPr>
                <a:xfrm>
                  <a:off x="5372354" y="2249297"/>
                  <a:ext cx="1191553" cy="1003583"/>
                  <a:chOff x="5384800" y="3013426"/>
                  <a:chExt cx="1191553" cy="1003583"/>
                </a:xfrm>
              </p:grpSpPr>
              <p:cxnSp>
                <p:nvCxnSpPr>
                  <p:cNvPr id="73" name="Conector recto 72"/>
                  <p:cNvCxnSpPr/>
                  <p:nvPr/>
                </p:nvCxnSpPr>
                <p:spPr>
                  <a:xfrm>
                    <a:off x="5384800" y="3013426"/>
                    <a:ext cx="0" cy="1003583"/>
                  </a:xfrm>
                  <a:prstGeom prst="line">
                    <a:avLst/>
                  </a:prstGeom>
                  <a:ln w="1270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Conector recto 73"/>
                  <p:cNvCxnSpPr/>
                  <p:nvPr/>
                </p:nvCxnSpPr>
                <p:spPr>
                  <a:xfrm>
                    <a:off x="5384800" y="4007556"/>
                    <a:ext cx="1191553" cy="9451"/>
                  </a:xfrm>
                  <a:prstGeom prst="line">
                    <a:avLst/>
                  </a:prstGeom>
                  <a:ln w="1270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Rectángulo 71"/>
                <p:cNvSpPr/>
                <p:nvPr/>
              </p:nvSpPr>
              <p:spPr>
                <a:xfrm>
                  <a:off x="5888278" y="2432447"/>
                  <a:ext cx="154409" cy="769409"/>
                </a:xfrm>
                <a:prstGeom prst="rect">
                  <a:avLst/>
                </a:prstGeom>
                <a:solidFill>
                  <a:srgbClr val="CF1F4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2000"/>
                </a:p>
              </p:txBody>
            </p:sp>
          </p:grpSp>
          <p:sp>
            <p:nvSpPr>
              <p:cNvPr id="68" name="CuadroTexto 67"/>
              <p:cNvSpPr txBox="1"/>
              <p:nvPr/>
            </p:nvSpPr>
            <p:spPr>
              <a:xfrm>
                <a:off x="3837786" y="442148"/>
                <a:ext cx="390365" cy="145825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s-MX" sz="1050" b="1" dirty="0"/>
                  <a:t>Abundancia</a:t>
                </a:r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4378789" y="1847537"/>
                <a:ext cx="517028" cy="269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MX" sz="1050" b="1" dirty="0"/>
                  <a:t>Taxa</a:t>
                </a:r>
              </a:p>
            </p:txBody>
          </p:sp>
          <p:sp>
            <p:nvSpPr>
              <p:cNvPr id="70" name="Rectángulo 69"/>
              <p:cNvSpPr/>
              <p:nvPr/>
            </p:nvSpPr>
            <p:spPr>
              <a:xfrm>
                <a:off x="4865144" y="1538544"/>
                <a:ext cx="150736" cy="32325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2000"/>
              </a:p>
            </p:txBody>
          </p:sp>
        </p:grpSp>
        <p:sp>
          <p:nvSpPr>
            <p:cNvPr id="32" name="Rectángulo 31"/>
            <p:cNvSpPr/>
            <p:nvPr/>
          </p:nvSpPr>
          <p:spPr>
            <a:xfrm>
              <a:off x="6561651" y="1582385"/>
              <a:ext cx="106900" cy="2507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200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6460864" y="1314454"/>
              <a:ext cx="219423" cy="209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A</a:t>
              </a: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6708958" y="1017171"/>
              <a:ext cx="209169" cy="209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B</a:t>
              </a: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864857" y="1335410"/>
              <a:ext cx="209169" cy="209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C</a:t>
              </a:r>
            </a:p>
          </p:txBody>
        </p:sp>
      </p:grpSp>
      <p:grpSp>
        <p:nvGrpSpPr>
          <p:cNvPr id="37" name="Agrupar 36"/>
          <p:cNvGrpSpPr/>
          <p:nvPr/>
        </p:nvGrpSpPr>
        <p:grpSpPr>
          <a:xfrm>
            <a:off x="4118251" y="317765"/>
            <a:ext cx="1305249" cy="1632988"/>
            <a:chOff x="5934814" y="3964604"/>
            <a:chExt cx="1601355" cy="1823461"/>
          </a:xfrm>
        </p:grpSpPr>
        <p:grpSp>
          <p:nvGrpSpPr>
            <p:cNvPr id="44" name="Agrupar 43"/>
            <p:cNvGrpSpPr/>
            <p:nvPr/>
          </p:nvGrpSpPr>
          <p:grpSpPr>
            <a:xfrm>
              <a:off x="5934814" y="3964604"/>
              <a:ext cx="1601355" cy="1823461"/>
              <a:chOff x="5786021" y="4099778"/>
              <a:chExt cx="1462109" cy="1654153"/>
            </a:xfrm>
          </p:grpSpPr>
          <p:grpSp>
            <p:nvGrpSpPr>
              <p:cNvPr id="48" name="Agrupar 47"/>
              <p:cNvGrpSpPr/>
              <p:nvPr/>
            </p:nvGrpSpPr>
            <p:grpSpPr>
              <a:xfrm>
                <a:off x="5786021" y="4099778"/>
                <a:ext cx="1462109" cy="1654153"/>
                <a:chOff x="5850875" y="4563278"/>
                <a:chExt cx="1253236" cy="1337341"/>
              </a:xfrm>
            </p:grpSpPr>
            <p:grpSp>
              <p:nvGrpSpPr>
                <p:cNvPr id="50" name="Grupo 59"/>
                <p:cNvGrpSpPr/>
                <p:nvPr/>
              </p:nvGrpSpPr>
              <p:grpSpPr>
                <a:xfrm>
                  <a:off x="6106275" y="4923444"/>
                  <a:ext cx="997836" cy="737799"/>
                  <a:chOff x="5372354" y="2556885"/>
                  <a:chExt cx="1191553" cy="685596"/>
                </a:xfrm>
              </p:grpSpPr>
              <p:grpSp>
                <p:nvGrpSpPr>
                  <p:cNvPr id="53" name="Grupo 62"/>
                  <p:cNvGrpSpPr/>
                  <p:nvPr/>
                </p:nvGrpSpPr>
                <p:grpSpPr>
                  <a:xfrm>
                    <a:off x="5372354" y="2556885"/>
                    <a:ext cx="1191553" cy="685596"/>
                    <a:chOff x="5384800" y="3321014"/>
                    <a:chExt cx="1191553" cy="685596"/>
                  </a:xfrm>
                </p:grpSpPr>
                <p:cxnSp>
                  <p:nvCxnSpPr>
                    <p:cNvPr id="56" name="Conector recto 55"/>
                    <p:cNvCxnSpPr/>
                    <p:nvPr/>
                  </p:nvCxnSpPr>
                  <p:spPr>
                    <a:xfrm>
                      <a:off x="5384800" y="3321014"/>
                      <a:ext cx="0" cy="676147"/>
                    </a:xfrm>
                    <a:prstGeom prst="line">
                      <a:avLst/>
                    </a:prstGeom>
                    <a:ln w="1270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Conector recto 56"/>
                    <p:cNvCxnSpPr/>
                    <p:nvPr/>
                  </p:nvCxnSpPr>
                  <p:spPr>
                    <a:xfrm>
                      <a:off x="5384800" y="3997159"/>
                      <a:ext cx="1191553" cy="9451"/>
                    </a:xfrm>
                    <a:prstGeom prst="line">
                      <a:avLst/>
                    </a:prstGeom>
                    <a:ln w="1270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Rectángulo 53"/>
                  <p:cNvSpPr/>
                  <p:nvPr/>
                </p:nvSpPr>
                <p:spPr>
                  <a:xfrm>
                    <a:off x="5618046" y="2769031"/>
                    <a:ext cx="171957" cy="434204"/>
                  </a:xfrm>
                  <a:prstGeom prst="rect">
                    <a:avLst/>
                  </a:prstGeom>
                  <a:solidFill>
                    <a:srgbClr val="FFD9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55" name="Rectángulo 54"/>
                  <p:cNvSpPr/>
                  <p:nvPr/>
                </p:nvSpPr>
                <p:spPr>
                  <a:xfrm>
                    <a:off x="5893573" y="2768349"/>
                    <a:ext cx="154409" cy="434885"/>
                  </a:xfrm>
                  <a:prstGeom prst="rect">
                    <a:avLst/>
                  </a:prstGeom>
                  <a:solidFill>
                    <a:srgbClr val="CF1F4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sp>
              <p:nvSpPr>
                <p:cNvPr id="51" name="CuadroTexto 50"/>
                <p:cNvSpPr txBox="1"/>
                <p:nvPr/>
              </p:nvSpPr>
              <p:spPr>
                <a:xfrm>
                  <a:off x="5850875" y="4563278"/>
                  <a:ext cx="325064" cy="999862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r>
                    <a:rPr lang="es-MX" sz="1000" b="1" dirty="0"/>
                    <a:t>Abundancia</a:t>
                  </a:r>
                </a:p>
              </p:txBody>
            </p:sp>
            <p:sp>
              <p:nvSpPr>
                <p:cNvPr id="52" name="Rectángulo 51"/>
                <p:cNvSpPr/>
                <p:nvPr/>
              </p:nvSpPr>
              <p:spPr>
                <a:xfrm>
                  <a:off x="6354023" y="5609195"/>
                  <a:ext cx="550718" cy="2914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MX" sz="900" b="1" dirty="0"/>
                    <a:t>Taxa</a:t>
                  </a:r>
                </a:p>
              </p:txBody>
            </p:sp>
          </p:grpSp>
          <p:sp>
            <p:nvSpPr>
              <p:cNvPr id="49" name="Rectángulo 48"/>
              <p:cNvSpPr/>
              <p:nvPr/>
            </p:nvSpPr>
            <p:spPr>
              <a:xfrm>
                <a:off x="6816079" y="4826699"/>
                <a:ext cx="150856" cy="5788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45" name="CuadroTexto 44"/>
            <p:cNvSpPr txBox="1"/>
            <p:nvPr/>
          </p:nvSpPr>
          <p:spPr>
            <a:xfrm>
              <a:off x="6919500" y="4421673"/>
              <a:ext cx="450335" cy="437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50" dirty="0"/>
                <a:t>C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6678488" y="4432604"/>
              <a:ext cx="450335" cy="437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50" dirty="0"/>
                <a:t>B</a:t>
              </a: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6401386" y="4432604"/>
              <a:ext cx="472410" cy="437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50" dirty="0"/>
                <a:t>A</a:t>
              </a:r>
            </a:p>
          </p:txBody>
        </p:sp>
      </p:grpSp>
      <p:sp>
        <p:nvSpPr>
          <p:cNvPr id="163" name="Marcador de número de diapositiva 1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25</a:t>
            </a:fld>
            <a:endParaRPr lang="es-ES"/>
          </a:p>
        </p:txBody>
      </p:sp>
      <p:cxnSp>
        <p:nvCxnSpPr>
          <p:cNvPr id="140" name="Conector recto 139"/>
          <p:cNvCxnSpPr/>
          <p:nvPr/>
        </p:nvCxnSpPr>
        <p:spPr>
          <a:xfrm>
            <a:off x="84665" y="4786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CuadroTexto 140"/>
          <p:cNvSpPr txBox="1"/>
          <p:nvPr/>
        </p:nvSpPr>
        <p:spPr>
          <a:xfrm>
            <a:off x="1438146" y="82689"/>
            <a:ext cx="36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Perfil del gen ribosomal 16S.</a:t>
            </a:r>
          </a:p>
        </p:txBody>
      </p:sp>
      <p:pic>
        <p:nvPicPr>
          <p:cNvPr id="142" name="Imagen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6" y="1925323"/>
            <a:ext cx="8680620" cy="506784"/>
          </a:xfrm>
          <a:prstGeom prst="rect">
            <a:avLst/>
          </a:prstGeom>
        </p:spPr>
      </p:pic>
      <p:sp>
        <p:nvSpPr>
          <p:cNvPr id="143" name="CuadroTexto 142"/>
          <p:cNvSpPr txBox="1"/>
          <p:nvPr/>
        </p:nvSpPr>
        <p:spPr>
          <a:xfrm>
            <a:off x="241301" y="1731210"/>
            <a:ext cx="92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latin typeface="Bookman Old Style"/>
                <a:cs typeface="Bookman Old Style"/>
              </a:rPr>
              <a:t>rRNA 16S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5882" y="4368687"/>
            <a:ext cx="9237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660066"/>
                </a:solidFill>
                <a:latin typeface="Bookman Old Style"/>
                <a:cs typeface="Bookman Old Style"/>
              </a:rPr>
              <a:t>¿Qué región </a:t>
            </a:r>
            <a:r>
              <a:rPr lang="es-ES" sz="1600" b="1" dirty="0" err="1">
                <a:solidFill>
                  <a:srgbClr val="660066"/>
                </a:solidFill>
                <a:latin typeface="Bookman Old Style"/>
                <a:cs typeface="Bookman Old Style"/>
              </a:rPr>
              <a:t>hipervariable</a:t>
            </a:r>
            <a:r>
              <a:rPr lang="es-ES" sz="1600" b="1" dirty="0">
                <a:solidFill>
                  <a:srgbClr val="660066"/>
                </a:solidFill>
                <a:latin typeface="Bookman Old Style"/>
                <a:cs typeface="Bookman Old Style"/>
              </a:rPr>
              <a:t> es la mejor para construir un perfil taxon
ómico por 16S?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984150" y="3739065"/>
            <a:ext cx="19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Segundo problema</a:t>
            </a:r>
          </a:p>
        </p:txBody>
      </p:sp>
      <p:pic>
        <p:nvPicPr>
          <p:cNvPr id="79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23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26</a:t>
            </a:fld>
            <a:endParaRPr lang="es-ES"/>
          </a:p>
        </p:txBody>
      </p:sp>
      <p:cxnSp>
        <p:nvCxnSpPr>
          <p:cNvPr id="4" name="Conector recto 3"/>
          <p:cNvCxnSpPr/>
          <p:nvPr/>
        </p:nvCxnSpPr>
        <p:spPr>
          <a:xfrm>
            <a:off x="84665" y="4786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438146" y="82689"/>
            <a:ext cx="36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Perfil del gen ribosomal 16S.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585407" y="5894683"/>
            <a:ext cx="3915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Chakravorty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et al., 2007  J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Microbiol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Methods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585407" y="6200971"/>
            <a:ext cx="3915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Fettweis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JM et al., 2012  J BMC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Genomics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94407" y="1028468"/>
            <a:ext cx="838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latin typeface="Book Antiqua"/>
              <a:cs typeface="Book Antiqua"/>
            </a:endParaRPr>
          </a:p>
          <a:p>
            <a:pPr marL="285750" indent="-285750">
              <a:buFontTx/>
              <a:buChar char="-"/>
            </a:pPr>
            <a:r>
              <a:rPr lang="es-ES" sz="2000" b="1" dirty="0">
                <a:solidFill>
                  <a:srgbClr val="660066"/>
                </a:solidFill>
                <a:latin typeface="Book Antiqua"/>
                <a:cs typeface="Book Antiqua"/>
              </a:rPr>
              <a:t>V2 y V3 </a:t>
            </a:r>
            <a:r>
              <a:rPr lang="es-ES" dirty="0">
                <a:latin typeface="Book Antiqua"/>
                <a:cs typeface="Book Antiqua"/>
              </a:rPr>
              <a:t>se usaron para caracterizar ambientes </a:t>
            </a:r>
            <a:r>
              <a:rPr lang="es-ES" dirty="0" err="1">
                <a:latin typeface="Book Antiqua"/>
                <a:cs typeface="Book Antiqua"/>
              </a:rPr>
              <a:t>hipersalinos</a:t>
            </a:r>
            <a:endParaRPr lang="es-ES" dirty="0">
              <a:latin typeface="Book Antiqua"/>
              <a:cs typeface="Book Antiqua"/>
            </a:endParaRPr>
          </a:p>
          <a:p>
            <a:pPr marL="285750" indent="-285750">
              <a:buFontTx/>
              <a:buChar char="-"/>
            </a:pPr>
            <a:endParaRPr lang="es-ES" dirty="0">
              <a:latin typeface="Book Antiqua"/>
              <a:cs typeface="Book Antiqua"/>
            </a:endParaRPr>
          </a:p>
          <a:p>
            <a:pPr marL="285750" indent="-285750">
              <a:buFontTx/>
              <a:buChar char="-"/>
            </a:pPr>
            <a:r>
              <a:rPr lang="es-ES" sz="2000" b="1" dirty="0">
                <a:solidFill>
                  <a:srgbClr val="660066"/>
                </a:solidFill>
                <a:latin typeface="Book Antiqua"/>
                <a:cs typeface="Book Antiqua"/>
              </a:rPr>
              <a:t>V1-V3 </a:t>
            </a:r>
            <a:r>
              <a:rPr lang="es-ES" dirty="0">
                <a:latin typeface="Book Antiqua"/>
                <a:cs typeface="Book Antiqua"/>
              </a:rPr>
              <a:t>se usaron para la caracterización de la microbiota vaginal </a:t>
            </a:r>
          </a:p>
          <a:p>
            <a:pPr marL="285750" indent="-285750">
              <a:buFontTx/>
              <a:buChar char="-"/>
            </a:pPr>
            <a:endParaRPr lang="es-ES" sz="2000" dirty="0">
              <a:latin typeface="Book Antiqua"/>
              <a:cs typeface="Book Antiqua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660066"/>
                </a:solidFill>
                <a:latin typeface="Book Antiqua"/>
                <a:cs typeface="Book Antiqua"/>
              </a:rPr>
              <a:t>V4</a:t>
            </a:r>
            <a:r>
              <a:rPr lang="es-ES" dirty="0">
                <a:latin typeface="Book Antiqua"/>
                <a:cs typeface="Book Antiqua"/>
              </a:rPr>
              <a:t> es ampliamente usado en muestras ambientales y es considerado el estándar de oro para la microbiota intestinal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4407" y="4199410"/>
            <a:ext cx="82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660066"/>
                </a:solidFill>
                <a:latin typeface="Bookman Old Style"/>
                <a:cs typeface="Bookman Old Style"/>
              </a:rPr>
              <a:t>¿Qué región amplificamos cuando se trata de un ambiente poco estudiado?</a:t>
            </a:r>
          </a:p>
        </p:txBody>
      </p:sp>
      <p:pic>
        <p:nvPicPr>
          <p:cNvPr id="9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53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aptura de pantalla 2018-01-29 a las 12.34.24 p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64" y="1497116"/>
            <a:ext cx="4309291" cy="4424977"/>
          </a:xfrm>
          <a:prstGeom prst="rect">
            <a:avLst/>
          </a:prstGeom>
        </p:spPr>
      </p:pic>
      <p:pic>
        <p:nvPicPr>
          <p:cNvPr id="4" name="Imagen 3" descr="Captura de pantalla 2018-01-29 a las 12.31.47 p.m.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6" t="43450" r="4426"/>
          <a:stretch/>
        </p:blipFill>
        <p:spPr>
          <a:xfrm>
            <a:off x="3132667" y="626537"/>
            <a:ext cx="3531071" cy="1010373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4665" y="5040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76872"/>
            <a:ext cx="3951169" cy="223233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-33855" y="6185257"/>
            <a:ext cx="770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Nanopore</a:t>
            </a:r>
            <a:r>
              <a:rPr lang="es-ES" dirty="0"/>
              <a:t> permite identificar más especies que la secuenciación de </a:t>
            </a:r>
            <a:r>
              <a:rPr lang="es-ES" dirty="0" err="1"/>
              <a:t>reads</a:t>
            </a:r>
            <a:r>
              <a:rPr lang="es-ES" dirty="0"/>
              <a:t> cortos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663738" y="6550223"/>
            <a:ext cx="24802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Shin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et al., 2016 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Sci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Reports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94130" y="82689"/>
            <a:ext cx="36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Perfil del gen ribosomal 16S.</a:t>
            </a:r>
          </a:p>
        </p:txBody>
      </p:sp>
      <p:pic>
        <p:nvPicPr>
          <p:cNvPr id="12" name="Imagen 11" descr="Captura de pantalla 2018-01-29 a las 12.31.47 p.m.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21"/>
          <a:stretch/>
        </p:blipFill>
        <p:spPr>
          <a:xfrm>
            <a:off x="241300" y="677336"/>
            <a:ext cx="2891367" cy="427019"/>
          </a:xfrm>
          <a:prstGeom prst="rect">
            <a:avLst/>
          </a:prstGeom>
        </p:spPr>
      </p:pic>
      <p:sp>
        <p:nvSpPr>
          <p:cNvPr id="13" name="CuadroTexto 6"/>
          <p:cNvSpPr txBox="1"/>
          <p:nvPr/>
        </p:nvSpPr>
        <p:spPr>
          <a:xfrm>
            <a:off x="-31608" y="5869159"/>
            <a:ext cx="682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hay diferencias significativas en el 89% de la asignación taxonómica</a:t>
            </a:r>
          </a:p>
        </p:txBody>
      </p:sp>
      <p:pic>
        <p:nvPicPr>
          <p:cNvPr id="14" name="Picture 279" descr="IB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0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644008" y="6036155"/>
            <a:ext cx="1113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/>
              <a:t>Host DNA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755895" y="0"/>
            <a:ext cx="728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NGS </a:t>
            </a:r>
            <a:r>
              <a:rPr lang="en-US" sz="3200" b="1" dirty="0" err="1">
                <a:solidFill>
                  <a:srgbClr val="C00000"/>
                </a:solidFill>
              </a:rPr>
              <a:t>para</a:t>
            </a:r>
            <a:r>
              <a:rPr lang="en-US" sz="3200" b="1" dirty="0">
                <a:solidFill>
                  <a:srgbClr val="C00000"/>
                </a:solidFill>
              </a:rPr>
              <a:t> el </a:t>
            </a:r>
            <a:r>
              <a:rPr lang="en-US" sz="3200" b="1" dirty="0" err="1">
                <a:solidFill>
                  <a:srgbClr val="C00000"/>
                </a:solidFill>
              </a:rPr>
              <a:t>estudio</a:t>
            </a:r>
            <a:r>
              <a:rPr lang="en-US" sz="3200" b="1" dirty="0">
                <a:solidFill>
                  <a:srgbClr val="C00000"/>
                </a:solidFill>
              </a:rPr>
              <a:t> de </a:t>
            </a:r>
            <a:r>
              <a:rPr lang="en-US" sz="3200" b="1" dirty="0" err="1">
                <a:solidFill>
                  <a:srgbClr val="C00000"/>
                </a:solidFill>
              </a:rPr>
              <a:t>microbiomas</a:t>
            </a:r>
            <a:endParaRPr lang="es-MX" sz="32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8" r="80483"/>
          <a:stretch/>
        </p:blipFill>
        <p:spPr bwMode="auto">
          <a:xfrm>
            <a:off x="1" y="1916832"/>
            <a:ext cx="1763688" cy="396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7" y="6525344"/>
            <a:ext cx="6192687" cy="28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94910" y="5233252"/>
            <a:ext cx="1668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/>
              <a:t>Bias</a:t>
            </a:r>
            <a:r>
              <a:rPr lang="es-MX" b="1" dirty="0"/>
              <a:t> </a:t>
            </a:r>
            <a:r>
              <a:rPr lang="es-MX" b="1" dirty="0" err="1"/>
              <a:t>on</a:t>
            </a:r>
            <a:r>
              <a:rPr lang="es-MX" b="1" dirty="0"/>
              <a:t> PCR</a:t>
            </a:r>
          </a:p>
          <a:p>
            <a:r>
              <a:rPr lang="es-MX" b="1" dirty="0" err="1"/>
              <a:t>Databases</a:t>
            </a:r>
            <a:endParaRPr lang="es-MX" b="1" dirty="0"/>
          </a:p>
          <a:p>
            <a:r>
              <a:rPr lang="es-MX" b="1" dirty="0" err="1"/>
              <a:t>Does</a:t>
            </a:r>
            <a:r>
              <a:rPr lang="es-MX" b="1" dirty="0"/>
              <a:t> </a:t>
            </a:r>
            <a:r>
              <a:rPr lang="es-MX" b="1" dirty="0" err="1"/>
              <a:t>not</a:t>
            </a:r>
            <a:r>
              <a:rPr lang="es-MX" b="1" dirty="0"/>
              <a:t> capture </a:t>
            </a:r>
            <a:r>
              <a:rPr lang="es-MX" b="1" dirty="0" err="1"/>
              <a:t>viruses</a:t>
            </a:r>
            <a:r>
              <a:rPr lang="es-MX" b="1" dirty="0"/>
              <a:t> and </a:t>
            </a:r>
            <a:r>
              <a:rPr lang="es-MX" b="1" dirty="0" err="1"/>
              <a:t>eukaryotes</a:t>
            </a:r>
            <a:endParaRPr lang="es-MX" b="1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6"/>
          <a:stretch/>
        </p:blipFill>
        <p:spPr bwMode="auto">
          <a:xfrm>
            <a:off x="1" y="553138"/>
            <a:ext cx="9036495" cy="136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9" t="25638"/>
          <a:stretch/>
        </p:blipFill>
        <p:spPr bwMode="auto">
          <a:xfrm>
            <a:off x="1651819" y="1916832"/>
            <a:ext cx="7384676" cy="396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308918" y="615604"/>
            <a:ext cx="272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err="1"/>
              <a:t>Microbiota</a:t>
            </a:r>
            <a:r>
              <a:rPr lang="es-MX" b="1" dirty="0"/>
              <a:t> Vs </a:t>
            </a:r>
            <a:r>
              <a:rPr lang="es-MX" b="1" dirty="0" err="1"/>
              <a:t>Microbioma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232848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47864" y="2852936"/>
            <a:ext cx="3031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 err="1"/>
              <a:t>Metagenoma</a:t>
            </a:r>
            <a:endParaRPr lang="es-MX" sz="4000" b="1" dirty="0"/>
          </a:p>
        </p:txBody>
      </p:sp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74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822325"/>
            <a:ext cx="8666163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7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30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310" t="17953" r="14421" b="59499"/>
          <a:stretch/>
        </p:blipFill>
        <p:spPr>
          <a:xfrm>
            <a:off x="2755900" y="692454"/>
            <a:ext cx="3302000" cy="9933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7837" t="51984" b="26930"/>
          <a:stretch/>
        </p:blipFill>
        <p:spPr>
          <a:xfrm>
            <a:off x="457200" y="2286000"/>
            <a:ext cx="7467600" cy="1282700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84665" y="5548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1300868" y="82689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Estudios por shotgun: </a:t>
            </a:r>
            <a:r>
              <a:rPr lang="es-ES" b="1" dirty="0" err="1">
                <a:latin typeface="Bookman Old Style"/>
                <a:cs typeface="Bookman Old Style"/>
              </a:rPr>
              <a:t>Metagenoma</a:t>
            </a:r>
            <a:endParaRPr lang="es-ES" b="1" dirty="0">
              <a:latin typeface="Bookman Old Style"/>
              <a:cs typeface="Bookman Old Style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43272" y="7686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latin typeface="Bookman Old Style"/>
                <a:cs typeface="Bookman Old Style"/>
              </a:rPr>
              <a:t>DNA total</a:t>
            </a:r>
            <a:endParaRPr lang="es-ES" dirty="0">
              <a:solidFill>
                <a:srgbClr val="4B2039"/>
              </a:solidFill>
              <a:latin typeface="Bookman Old Style"/>
              <a:cs typeface="Bookman Old Style"/>
            </a:endParaRPr>
          </a:p>
        </p:txBody>
      </p:sp>
      <p:cxnSp>
        <p:nvCxnSpPr>
          <p:cNvPr id="10" name="Conector recto de flecha 9"/>
          <p:cNvCxnSpPr>
            <a:stCxn id="4" idx="2"/>
          </p:cNvCxnSpPr>
          <p:nvPr/>
        </p:nvCxnSpPr>
        <p:spPr>
          <a:xfrm>
            <a:off x="4406900" y="1685814"/>
            <a:ext cx="0" cy="540000"/>
          </a:xfrm>
          <a:prstGeom prst="straightConnector1">
            <a:avLst/>
          </a:prstGeom>
          <a:ln w="38100" cmpd="sng">
            <a:solidFill>
              <a:srgbClr val="206B58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4517827" y="1685814"/>
            <a:ext cx="4070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latin typeface="Bookman Old Style"/>
                <a:cs typeface="Bookman Old Style"/>
              </a:rPr>
              <a:t>Fragmentación </a:t>
            </a:r>
            <a:r>
              <a:rPr lang="es-ES" sz="1600" dirty="0">
                <a:solidFill>
                  <a:srgbClr val="008000"/>
                </a:solidFill>
                <a:latin typeface="Bookman Old Style"/>
                <a:cs typeface="Bookman Old Style"/>
              </a:rPr>
              <a:t>(</a:t>
            </a:r>
            <a:r>
              <a:rPr lang="es-ES" sz="1600" dirty="0" err="1">
                <a:solidFill>
                  <a:srgbClr val="008000"/>
                </a:solidFill>
                <a:latin typeface="Bookman Old Style"/>
                <a:cs typeface="Bookman Old Style"/>
              </a:rPr>
              <a:t>sonicación</a:t>
            </a:r>
            <a:r>
              <a:rPr lang="es-ES" sz="1600" dirty="0">
                <a:solidFill>
                  <a:srgbClr val="008000"/>
                </a:solidFill>
                <a:latin typeface="Bookman Old Style"/>
                <a:cs typeface="Bookman Old Style"/>
              </a:rPr>
              <a:t> o enzimas )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4406900" y="3568700"/>
            <a:ext cx="0" cy="540000"/>
          </a:xfrm>
          <a:prstGeom prst="straightConnector1">
            <a:avLst/>
          </a:prstGeom>
          <a:ln w="38100" cmpd="sng">
            <a:solidFill>
              <a:srgbClr val="206B58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/>
          <p:cNvGrpSpPr/>
          <p:nvPr/>
        </p:nvGrpSpPr>
        <p:grpSpPr>
          <a:xfrm>
            <a:off x="3749601" y="4483100"/>
            <a:ext cx="1108298" cy="0"/>
            <a:chOff x="3749601" y="4483100"/>
            <a:chExt cx="1108298" cy="0"/>
          </a:xfrm>
        </p:grpSpPr>
        <p:cxnSp>
          <p:nvCxnSpPr>
            <p:cNvPr id="14" name="Conector recto 13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Agrupar 17"/>
          <p:cNvGrpSpPr/>
          <p:nvPr/>
        </p:nvGrpSpPr>
        <p:grpSpPr>
          <a:xfrm>
            <a:off x="4533902" y="4305300"/>
            <a:ext cx="1108298" cy="0"/>
            <a:chOff x="3749601" y="4483100"/>
            <a:chExt cx="1108298" cy="0"/>
          </a:xfrm>
        </p:grpSpPr>
        <p:cxnSp>
          <p:nvCxnSpPr>
            <p:cNvPr id="19" name="Conector recto 18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/>
          <p:cNvGrpSpPr/>
          <p:nvPr/>
        </p:nvGrpSpPr>
        <p:grpSpPr>
          <a:xfrm>
            <a:off x="2965300" y="4711700"/>
            <a:ext cx="1108298" cy="0"/>
            <a:chOff x="3749601" y="4483100"/>
            <a:chExt cx="1108298" cy="0"/>
          </a:xfrm>
        </p:grpSpPr>
        <p:cxnSp>
          <p:nvCxnSpPr>
            <p:cNvPr id="23" name="Conector recto 22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Agrupar 25"/>
          <p:cNvGrpSpPr/>
          <p:nvPr/>
        </p:nvGrpSpPr>
        <p:grpSpPr>
          <a:xfrm>
            <a:off x="4362303" y="4622800"/>
            <a:ext cx="1108298" cy="0"/>
            <a:chOff x="3749601" y="4483100"/>
            <a:chExt cx="1108298" cy="0"/>
          </a:xfrm>
        </p:grpSpPr>
        <p:cxnSp>
          <p:nvCxnSpPr>
            <p:cNvPr id="27" name="Conector recto 26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Agrupar 29"/>
          <p:cNvGrpSpPr/>
          <p:nvPr/>
        </p:nvGrpSpPr>
        <p:grpSpPr>
          <a:xfrm>
            <a:off x="2685900" y="4165600"/>
            <a:ext cx="1108298" cy="0"/>
            <a:chOff x="3749601" y="4483100"/>
            <a:chExt cx="1108298" cy="0"/>
          </a:xfrm>
        </p:grpSpPr>
        <p:cxnSp>
          <p:nvCxnSpPr>
            <p:cNvPr id="31" name="Conector recto 30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grupar 33"/>
          <p:cNvGrpSpPr/>
          <p:nvPr/>
        </p:nvGrpSpPr>
        <p:grpSpPr>
          <a:xfrm>
            <a:off x="1901599" y="4394200"/>
            <a:ext cx="1108298" cy="0"/>
            <a:chOff x="3749601" y="4483100"/>
            <a:chExt cx="1108298" cy="0"/>
          </a:xfrm>
        </p:grpSpPr>
        <p:cxnSp>
          <p:nvCxnSpPr>
            <p:cNvPr id="35" name="Conector recto 34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/>
          <p:cNvGrpSpPr/>
          <p:nvPr/>
        </p:nvGrpSpPr>
        <p:grpSpPr>
          <a:xfrm>
            <a:off x="3298602" y="4305300"/>
            <a:ext cx="1108298" cy="0"/>
            <a:chOff x="3749601" y="4483100"/>
            <a:chExt cx="1108298" cy="0"/>
          </a:xfrm>
        </p:grpSpPr>
        <p:cxnSp>
          <p:nvCxnSpPr>
            <p:cNvPr id="39" name="Conector recto 38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/>
          <p:cNvGrpSpPr/>
          <p:nvPr/>
        </p:nvGrpSpPr>
        <p:grpSpPr>
          <a:xfrm>
            <a:off x="4245197" y="4787900"/>
            <a:ext cx="1108298" cy="0"/>
            <a:chOff x="3749601" y="4483100"/>
            <a:chExt cx="1108298" cy="0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Agrupar 45"/>
          <p:cNvGrpSpPr/>
          <p:nvPr/>
        </p:nvGrpSpPr>
        <p:grpSpPr>
          <a:xfrm>
            <a:off x="3460896" y="5016500"/>
            <a:ext cx="1108298" cy="0"/>
            <a:chOff x="3749601" y="4483100"/>
            <a:chExt cx="1108298" cy="0"/>
          </a:xfrm>
        </p:grpSpPr>
        <p:cxnSp>
          <p:nvCxnSpPr>
            <p:cNvPr id="47" name="Conector recto 46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/>
          <p:cNvGrpSpPr/>
          <p:nvPr/>
        </p:nvGrpSpPr>
        <p:grpSpPr>
          <a:xfrm>
            <a:off x="4857899" y="4927600"/>
            <a:ext cx="1108298" cy="0"/>
            <a:chOff x="3749601" y="4483100"/>
            <a:chExt cx="1108298" cy="0"/>
          </a:xfrm>
        </p:grpSpPr>
        <p:cxnSp>
          <p:nvCxnSpPr>
            <p:cNvPr id="51" name="Conector recto 50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Agrupar 53"/>
          <p:cNvGrpSpPr/>
          <p:nvPr/>
        </p:nvGrpSpPr>
        <p:grpSpPr>
          <a:xfrm>
            <a:off x="5088051" y="4457700"/>
            <a:ext cx="1108298" cy="0"/>
            <a:chOff x="3749601" y="4483100"/>
            <a:chExt cx="1108298" cy="0"/>
          </a:xfrm>
        </p:grpSpPr>
        <p:cxnSp>
          <p:nvCxnSpPr>
            <p:cNvPr id="55" name="Conector recto 54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Agrupar 57"/>
          <p:cNvGrpSpPr/>
          <p:nvPr/>
        </p:nvGrpSpPr>
        <p:grpSpPr>
          <a:xfrm>
            <a:off x="2284149" y="4572000"/>
            <a:ext cx="1108298" cy="0"/>
            <a:chOff x="3749601" y="4483100"/>
            <a:chExt cx="1108298" cy="0"/>
          </a:xfrm>
        </p:grpSpPr>
        <p:cxnSp>
          <p:nvCxnSpPr>
            <p:cNvPr id="59" name="Conector recto 58"/>
            <p:cNvCxnSpPr/>
            <p:nvPr/>
          </p:nvCxnSpPr>
          <p:spPr>
            <a:xfrm>
              <a:off x="3911600" y="4483100"/>
              <a:ext cx="77470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>
              <a:off x="4533902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/>
            <p:cNvCxnSpPr/>
            <p:nvPr/>
          </p:nvCxnSpPr>
          <p:spPr>
            <a:xfrm>
              <a:off x="3749601" y="4483100"/>
              <a:ext cx="323997" cy="0"/>
            </a:xfrm>
            <a:prstGeom prst="line">
              <a:avLst/>
            </a:prstGeom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uadroTexto 61"/>
          <p:cNvSpPr txBox="1"/>
          <p:nvPr/>
        </p:nvSpPr>
        <p:spPr>
          <a:xfrm>
            <a:off x="4848498" y="3599168"/>
            <a:ext cx="3441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latin typeface="Bookman Old Style"/>
                <a:cs typeface="Bookman Old Style"/>
              </a:rPr>
              <a:t>Librerías </a:t>
            </a:r>
            <a:r>
              <a:rPr lang="es-ES" sz="1600" dirty="0">
                <a:solidFill>
                  <a:srgbClr val="008000"/>
                </a:solidFill>
                <a:latin typeface="Bookman Old Style"/>
                <a:cs typeface="Bookman Old Style"/>
              </a:rPr>
              <a:t>(adaptadores e índices)</a:t>
            </a:r>
          </a:p>
        </p:txBody>
      </p:sp>
      <p:cxnSp>
        <p:nvCxnSpPr>
          <p:cNvPr id="63" name="Conector recto de flecha 62"/>
          <p:cNvCxnSpPr/>
          <p:nvPr/>
        </p:nvCxnSpPr>
        <p:spPr>
          <a:xfrm>
            <a:off x="4406900" y="5168900"/>
            <a:ext cx="0" cy="540000"/>
          </a:xfrm>
          <a:prstGeom prst="straightConnector1">
            <a:avLst/>
          </a:prstGeom>
          <a:ln w="38100" cmpd="sng">
            <a:solidFill>
              <a:srgbClr val="206B58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uadroTexto 63"/>
          <p:cNvSpPr txBox="1"/>
          <p:nvPr/>
        </p:nvSpPr>
        <p:spPr>
          <a:xfrm>
            <a:off x="3774255" y="5847068"/>
            <a:ext cx="1621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latin typeface="Bookman Old Style"/>
                <a:cs typeface="Bookman Old Style"/>
              </a:rPr>
              <a:t>Secuenciación</a:t>
            </a:r>
            <a:endParaRPr lang="es-ES" sz="1600" dirty="0">
              <a:solidFill>
                <a:srgbClr val="008000"/>
              </a:solidFill>
              <a:latin typeface="Bookman Old Style"/>
              <a:cs typeface="Bookman Old Style"/>
            </a:endParaRPr>
          </a:p>
        </p:txBody>
      </p:sp>
      <p:pic>
        <p:nvPicPr>
          <p:cNvPr id="65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9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699792" y="2636912"/>
            <a:ext cx="4308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 err="1"/>
              <a:t>Metatranscriptoma</a:t>
            </a:r>
            <a:endParaRPr lang="es-MX" sz="4000" b="1" dirty="0"/>
          </a:p>
        </p:txBody>
      </p:sp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708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485328" y="-234280"/>
            <a:ext cx="8839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600" b="1" dirty="0" err="1">
                <a:latin typeface="Calibri" charset="0"/>
                <a:ea typeface="ＭＳ Ｐゴシック" charset="-128"/>
              </a:rPr>
              <a:t>Metatranscriptome</a:t>
            </a:r>
            <a:r>
              <a:rPr lang="en-US" altLang="ko-KR" sz="3600" b="1" dirty="0">
                <a:latin typeface="Calibri" charset="0"/>
                <a:ea typeface="ＭＳ Ｐゴシック" charset="-128"/>
              </a:rPr>
              <a:t> sequencing</a:t>
            </a:r>
          </a:p>
        </p:txBody>
      </p:sp>
      <p:sp>
        <p:nvSpPr>
          <p:cNvPr id="17412" name="Text Box 7"/>
          <p:cNvSpPr txBox="1">
            <a:spLocks noChangeArrowheads="1"/>
          </p:cNvSpPr>
          <p:nvPr/>
        </p:nvSpPr>
        <p:spPr bwMode="auto">
          <a:xfrm>
            <a:off x="3600450" y="1400175"/>
            <a:ext cx="2082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sz="1600" b="1">
                <a:latin typeface="Calibri" charset="0"/>
                <a:cs typeface="Calibri" charset="0"/>
              </a:rPr>
              <a:t>Isolate RNAs</a:t>
            </a:r>
          </a:p>
        </p:txBody>
      </p:sp>
      <p:sp>
        <p:nvSpPr>
          <p:cNvPr id="17413" name="Text Box 8"/>
          <p:cNvSpPr txBox="1">
            <a:spLocks noChangeArrowheads="1"/>
          </p:cNvSpPr>
          <p:nvPr/>
        </p:nvSpPr>
        <p:spPr bwMode="auto">
          <a:xfrm>
            <a:off x="6162675" y="3213100"/>
            <a:ext cx="2806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sz="1600" b="1">
                <a:latin typeface="Calibri" charset="0"/>
                <a:cs typeface="Calibri" charset="0"/>
              </a:rPr>
              <a:t>Sequence ends</a:t>
            </a:r>
          </a:p>
        </p:txBody>
      </p:sp>
      <p:pic>
        <p:nvPicPr>
          <p:cNvPr id="1741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6" t="53543" r="4185" b="30112"/>
          <a:stretch>
            <a:fillRect/>
          </a:stretch>
        </p:blipFill>
        <p:spPr bwMode="auto">
          <a:xfrm>
            <a:off x="7153275" y="4391025"/>
            <a:ext cx="1709738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5"/>
          <a:stretch>
            <a:fillRect/>
          </a:stretch>
        </p:blipFill>
        <p:spPr bwMode="auto">
          <a:xfrm>
            <a:off x="6497638" y="3506788"/>
            <a:ext cx="18192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Text Box 11"/>
          <p:cNvSpPr txBox="1">
            <a:spLocks noChangeArrowheads="1"/>
          </p:cNvSpPr>
          <p:nvPr/>
        </p:nvSpPr>
        <p:spPr bwMode="auto">
          <a:xfrm>
            <a:off x="6084888" y="5491163"/>
            <a:ext cx="29860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sz="1600" b="1">
                <a:latin typeface="Calibri" charset="0"/>
                <a:cs typeface="Calibri" charset="0"/>
              </a:rPr>
              <a:t>100s of millions of paired reads</a:t>
            </a:r>
          </a:p>
          <a:p>
            <a:pPr eaLnBrk="1" hangingPunct="1"/>
            <a:r>
              <a:rPr lang="en-US" sz="1600" b="1">
                <a:latin typeface="Calibri" charset="0"/>
                <a:cs typeface="Calibri" charset="0"/>
              </a:rPr>
              <a:t>10s of billions bases of sequence</a:t>
            </a:r>
          </a:p>
        </p:txBody>
      </p:sp>
      <p:sp>
        <p:nvSpPr>
          <p:cNvPr id="17417" name="Text Box 12"/>
          <p:cNvSpPr txBox="1">
            <a:spLocks noChangeArrowheads="1"/>
          </p:cNvSpPr>
          <p:nvPr/>
        </p:nvSpPr>
        <p:spPr bwMode="auto">
          <a:xfrm>
            <a:off x="6107113" y="1392238"/>
            <a:ext cx="2622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sz="1600" b="1">
                <a:latin typeface="Calibri" charset="0"/>
                <a:cs typeface="Calibri" charset="0"/>
              </a:rPr>
              <a:t>Generate cDNA, fragment, size select, add linkers</a:t>
            </a:r>
          </a:p>
        </p:txBody>
      </p:sp>
      <p:pic>
        <p:nvPicPr>
          <p:cNvPr id="17418" name="Picture 13" descr="Typical Exons and Transcrip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1820863"/>
            <a:ext cx="234950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9" name="Text Box 14"/>
          <p:cNvSpPr txBox="1">
            <a:spLocks noChangeArrowheads="1"/>
          </p:cNvSpPr>
          <p:nvPr/>
        </p:nvSpPr>
        <p:spPr bwMode="auto">
          <a:xfrm>
            <a:off x="241300" y="1577975"/>
            <a:ext cx="2727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sz="1600" b="1" dirty="0">
                <a:latin typeface="Calibri" charset="0"/>
                <a:cs typeface="Calibri" charset="0"/>
              </a:rPr>
              <a:t>Samples of interest</a:t>
            </a:r>
          </a:p>
        </p:txBody>
      </p:sp>
      <p:sp>
        <p:nvSpPr>
          <p:cNvPr id="17420" name="Line 15"/>
          <p:cNvSpPr>
            <a:spLocks noChangeShapeType="1"/>
          </p:cNvSpPr>
          <p:nvPr/>
        </p:nvSpPr>
        <p:spPr bwMode="auto">
          <a:xfrm>
            <a:off x="6034088" y="2244725"/>
            <a:ext cx="739775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7421" name="Line 16"/>
          <p:cNvSpPr>
            <a:spLocks noChangeShapeType="1"/>
          </p:cNvSpPr>
          <p:nvPr/>
        </p:nvSpPr>
        <p:spPr bwMode="auto">
          <a:xfrm flipH="1">
            <a:off x="7370763" y="2854325"/>
            <a:ext cx="1587" cy="3921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7422" name="Line 17"/>
          <p:cNvSpPr>
            <a:spLocks noChangeShapeType="1"/>
          </p:cNvSpPr>
          <p:nvPr/>
        </p:nvSpPr>
        <p:spPr bwMode="auto">
          <a:xfrm flipH="1">
            <a:off x="6002338" y="5187950"/>
            <a:ext cx="949325" cy="396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7423" name="Line 18"/>
          <p:cNvSpPr>
            <a:spLocks noChangeShapeType="1"/>
          </p:cNvSpPr>
          <p:nvPr/>
        </p:nvSpPr>
        <p:spPr bwMode="auto">
          <a:xfrm>
            <a:off x="3097213" y="2460625"/>
            <a:ext cx="4699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17424" name="Picture 19" descr="RNA Fragment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2058988"/>
            <a:ext cx="98742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20" descr="Sequence Pair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3" y="4635500"/>
            <a:ext cx="1841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6" name="Line 23"/>
          <p:cNvSpPr>
            <a:spLocks noChangeShapeType="1"/>
          </p:cNvSpPr>
          <p:nvPr/>
        </p:nvSpPr>
        <p:spPr bwMode="auto">
          <a:xfrm flipH="1" flipV="1">
            <a:off x="2909888" y="4862513"/>
            <a:ext cx="914400" cy="211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7427" name="Text Box 24"/>
          <p:cNvSpPr txBox="1">
            <a:spLocks noChangeArrowheads="1"/>
          </p:cNvSpPr>
          <p:nvPr/>
        </p:nvSpPr>
        <p:spPr bwMode="auto">
          <a:xfrm>
            <a:off x="1193800" y="4249738"/>
            <a:ext cx="181292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sz="1600" b="1">
                <a:latin typeface="Calibri" charset="0"/>
                <a:cs typeface="Calibri" charset="0"/>
              </a:rPr>
              <a:t>Map to genome, transcriptome, and predicted exon junctions</a:t>
            </a:r>
          </a:p>
        </p:txBody>
      </p:sp>
      <p:sp>
        <p:nvSpPr>
          <p:cNvPr id="17430" name="Line 18"/>
          <p:cNvSpPr>
            <a:spLocks noChangeShapeType="1"/>
          </p:cNvSpPr>
          <p:nvPr/>
        </p:nvSpPr>
        <p:spPr bwMode="auto">
          <a:xfrm rot="5400000">
            <a:off x="1815307" y="5607844"/>
            <a:ext cx="469900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7431" name="Text Box 8"/>
          <p:cNvSpPr txBox="1">
            <a:spLocks noChangeArrowheads="1"/>
          </p:cNvSpPr>
          <p:nvPr/>
        </p:nvSpPr>
        <p:spPr bwMode="auto">
          <a:xfrm>
            <a:off x="685800" y="5876925"/>
            <a:ext cx="2806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sz="1600" b="1">
                <a:latin typeface="Calibri" charset="0"/>
                <a:cs typeface="Calibri" charset="0"/>
              </a:rPr>
              <a:t>Downstream analysis</a:t>
            </a:r>
          </a:p>
        </p:txBody>
      </p:sp>
      <p:pic>
        <p:nvPicPr>
          <p:cNvPr id="3074" name="Picture 2" descr="http://www.umassmed.edu/globalassets/maps2/images/science-photos/microbiome_illus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03" y="1916113"/>
            <a:ext cx="1369318" cy="1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79" descr="IB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332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146951" y="692696"/>
            <a:ext cx="710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3. </a:t>
            </a:r>
            <a:r>
              <a:rPr lang="es-MX" b="1" dirty="0" err="1"/>
              <a:t>Ribosomal</a:t>
            </a:r>
            <a:r>
              <a:rPr lang="es-MX" b="1" dirty="0"/>
              <a:t> </a:t>
            </a:r>
            <a:r>
              <a:rPr lang="es-MX" b="1" dirty="0" err="1"/>
              <a:t>depletion</a:t>
            </a:r>
            <a:r>
              <a:rPr lang="es-MX" b="1" dirty="0"/>
              <a:t> (</a:t>
            </a:r>
            <a:r>
              <a:rPr lang="es-MX" b="1" dirty="0" err="1"/>
              <a:t>ribosomal</a:t>
            </a:r>
            <a:r>
              <a:rPr lang="es-MX" b="1" dirty="0"/>
              <a:t> Vs </a:t>
            </a:r>
            <a:r>
              <a:rPr lang="es-MX" b="1" dirty="0" err="1"/>
              <a:t>polyA</a:t>
            </a:r>
            <a:r>
              <a:rPr lang="es-MX" b="1" dirty="0"/>
              <a:t> and </a:t>
            </a:r>
            <a:r>
              <a:rPr lang="es-MX" b="1" dirty="0" err="1"/>
              <a:t>procariote</a:t>
            </a:r>
            <a:r>
              <a:rPr lang="es-MX" b="1" dirty="0"/>
              <a:t> Vs </a:t>
            </a:r>
            <a:r>
              <a:rPr lang="es-MX" b="1" dirty="0" err="1"/>
              <a:t>eucariote</a:t>
            </a:r>
            <a:r>
              <a:rPr lang="es-MX" b="1" dirty="0"/>
              <a:t>)</a:t>
            </a:r>
          </a:p>
        </p:txBody>
      </p:sp>
      <p:pic>
        <p:nvPicPr>
          <p:cNvPr id="12" name="Imagen 3" descr="Captura de pantalla 2015-09-29 a las 18.18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293096"/>
            <a:ext cx="4780635" cy="2016224"/>
          </a:xfrm>
          <a:prstGeom prst="rect">
            <a:avLst/>
          </a:prstGeom>
        </p:spPr>
      </p:pic>
      <p:pic>
        <p:nvPicPr>
          <p:cNvPr id="14" name="Imagen 6" descr="Captura de pantalla 2015-07-01 a las 9.14.0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/>
          <a:stretch/>
        </p:blipFill>
        <p:spPr>
          <a:xfrm>
            <a:off x="35496" y="4300708"/>
            <a:ext cx="4239474" cy="2008612"/>
          </a:xfrm>
          <a:prstGeom prst="rect">
            <a:avLst/>
          </a:prstGeom>
        </p:spPr>
      </p:pic>
      <p:pic>
        <p:nvPicPr>
          <p:cNvPr id="19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/>
          </p:cNvPicPr>
          <p:nvPr/>
        </p:nvPicPr>
        <p:blipFill rotWithShape="1">
          <a:blip r:embed="rId5"/>
          <a:srcRect l="16151" b="77324"/>
          <a:stretch/>
        </p:blipFill>
        <p:spPr>
          <a:xfrm>
            <a:off x="4067944" y="1268760"/>
            <a:ext cx="4914588" cy="1368152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1" y="1230980"/>
            <a:ext cx="2330988" cy="234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70"/>
          <a:stretch/>
        </p:blipFill>
        <p:spPr bwMode="auto">
          <a:xfrm>
            <a:off x="2396322" y="1267756"/>
            <a:ext cx="1599614" cy="108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36"/>
          <a:stretch/>
        </p:blipFill>
        <p:spPr bwMode="auto">
          <a:xfrm>
            <a:off x="2593102" y="2708920"/>
            <a:ext cx="2626970" cy="91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41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44" y="4326"/>
            <a:ext cx="7860156" cy="685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-1151" y="694437"/>
            <a:ext cx="248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4. Library </a:t>
            </a:r>
            <a:r>
              <a:rPr lang="es-MX" b="1" dirty="0" err="1"/>
              <a:t>preparation</a:t>
            </a:r>
            <a:endParaRPr lang="es-MX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123750" y="5805264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5. </a:t>
            </a:r>
            <a:r>
              <a:rPr lang="es-MX" b="1" dirty="0" err="1"/>
              <a:t>Sequencing</a:t>
            </a:r>
            <a:endParaRPr lang="es-MX" b="1" dirty="0"/>
          </a:p>
        </p:txBody>
      </p:sp>
      <p:pic>
        <p:nvPicPr>
          <p:cNvPr id="5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04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35</a:t>
            </a:fld>
            <a:endParaRPr lang="es-ES"/>
          </a:p>
        </p:txBody>
      </p:sp>
      <p:cxnSp>
        <p:nvCxnSpPr>
          <p:cNvPr id="7" name="Conector recto 6"/>
          <p:cNvCxnSpPr/>
          <p:nvPr/>
        </p:nvCxnSpPr>
        <p:spPr>
          <a:xfrm>
            <a:off x="84665" y="5548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307007" y="82689"/>
            <a:ext cx="686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Estudios por shotgun: Metagenoma/Metatranscriptoma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47334" y="729522"/>
            <a:ext cx="80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latin typeface="Bookman Old Style"/>
                <a:cs typeface="Bookman Old Style"/>
              </a:rPr>
              <a:t>Uno de los mayores retos es la presencia de </a:t>
            </a:r>
            <a:r>
              <a:rPr lang="es-ES" b="1" dirty="0">
                <a:solidFill>
                  <a:srgbClr val="4B2039"/>
                </a:solidFill>
                <a:latin typeface="Bookman Old Style"/>
                <a:cs typeface="Bookman Old Style"/>
              </a:rPr>
              <a:t>DNA/RNA </a:t>
            </a:r>
            <a:r>
              <a:rPr lang="es-ES" dirty="0">
                <a:latin typeface="Bookman Old Style"/>
                <a:cs typeface="Bookman Old Style"/>
              </a:rPr>
              <a:t>del </a:t>
            </a:r>
            <a:r>
              <a:rPr lang="es-ES" dirty="0">
                <a:solidFill>
                  <a:srgbClr val="4B2039"/>
                </a:solidFill>
                <a:latin typeface="Bookman Old Style"/>
                <a:cs typeface="Bookman Old Style"/>
              </a:rPr>
              <a:t>hospedero.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06689" y="3006770"/>
            <a:ext cx="6827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6">
                    <a:lumMod val="50000"/>
                  </a:schemeClr>
                </a:solidFill>
                <a:latin typeface="Bookman Old Style"/>
                <a:cs typeface="Bookman Old Style"/>
              </a:rPr>
              <a:t>Solución: Aumentar el esfuerzo de secuenciación.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99986" y="1213154"/>
            <a:ext cx="375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latin typeface="Bookman Old Style"/>
                <a:cs typeface="Bookman Old Style"/>
              </a:rPr>
              <a:t>&gt; 90% de las secuencias totales </a:t>
            </a:r>
            <a:endParaRPr lang="es-ES" dirty="0">
              <a:solidFill>
                <a:srgbClr val="4B2039"/>
              </a:solidFill>
              <a:latin typeface="Bookman Old Style"/>
              <a:cs typeface="Bookman Old Style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140429" y="1968896"/>
            <a:ext cx="264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latin typeface="Bookman Old Style"/>
                <a:cs typeface="Bookman Old Style"/>
              </a:rPr>
              <a:t>1,000,000 secuencias </a:t>
            </a:r>
            <a:endParaRPr lang="es-ES" dirty="0">
              <a:solidFill>
                <a:srgbClr val="4B2039"/>
              </a:solidFill>
              <a:latin typeface="Bookman Old Style"/>
              <a:cs typeface="Bookman Old Style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4620619" y="1976554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latin typeface="Bookman Old Style"/>
                <a:cs typeface="Bookman Old Style"/>
              </a:rPr>
              <a:t>100,000 secuencias de bacterias  </a:t>
            </a:r>
            <a:endParaRPr lang="es-ES" dirty="0">
              <a:solidFill>
                <a:srgbClr val="4B2039"/>
              </a:solidFill>
              <a:latin typeface="Bookman Old Style"/>
              <a:cs typeface="Bookman Old Style"/>
            </a:endParaRPr>
          </a:p>
        </p:txBody>
      </p:sp>
      <p:cxnSp>
        <p:nvCxnSpPr>
          <p:cNvPr id="17" name="Conector recto de flecha 16"/>
          <p:cNvCxnSpPr/>
          <p:nvPr/>
        </p:nvCxnSpPr>
        <p:spPr>
          <a:xfrm flipV="1">
            <a:off x="3844796" y="2197100"/>
            <a:ext cx="739904" cy="0"/>
          </a:xfrm>
          <a:prstGeom prst="straightConnector1">
            <a:avLst/>
          </a:prstGeom>
          <a:ln>
            <a:solidFill>
              <a:srgbClr val="A9488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353426" y="1711678"/>
            <a:ext cx="623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latin typeface="Bookman Old Style"/>
                <a:cs typeface="Bookman Old Style"/>
              </a:rPr>
              <a:t>10%</a:t>
            </a:r>
            <a:endParaRPr lang="es-ES" sz="1600" dirty="0">
              <a:solidFill>
                <a:srgbClr val="4B2039"/>
              </a:solidFill>
              <a:latin typeface="Bookman Old Style"/>
              <a:cs typeface="Bookman Old Style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112" y="4084364"/>
            <a:ext cx="3029314" cy="2271986"/>
          </a:xfrm>
          <a:prstGeom prst="rect">
            <a:avLst/>
          </a:prstGeom>
        </p:spPr>
      </p:pic>
      <p:pic>
        <p:nvPicPr>
          <p:cNvPr id="15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6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36</a:t>
            </a:fld>
            <a:endParaRPr lang="es-ES"/>
          </a:p>
        </p:txBody>
      </p:sp>
      <p:cxnSp>
        <p:nvCxnSpPr>
          <p:cNvPr id="6" name="Conector recto 5"/>
          <p:cNvCxnSpPr/>
          <p:nvPr/>
        </p:nvCxnSpPr>
        <p:spPr>
          <a:xfrm>
            <a:off x="84665" y="5548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1379015" y="82689"/>
            <a:ext cx="686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Estudios por shotgun: Metagenoma/Metatranscriptoma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84902" y="765280"/>
            <a:ext cx="6776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Bookman Old Style"/>
                <a:cs typeface="Bookman Old Style"/>
              </a:rPr>
              <a:t>Enriquecer la presencia de DNA/RNA de bacteria.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43" y="3751364"/>
            <a:ext cx="2336932" cy="19541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816" y="3199982"/>
            <a:ext cx="1494235" cy="2659737"/>
          </a:xfrm>
          <a:prstGeom prst="rect">
            <a:avLst/>
          </a:prstGeom>
        </p:spPr>
      </p:pic>
      <p:pic>
        <p:nvPicPr>
          <p:cNvPr id="11" name="Imagen 10" descr="Captura de pantalla 2018-01-29 a las 11.37.41 p.m.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549" y="1619255"/>
            <a:ext cx="4907280" cy="577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711" y="1545177"/>
            <a:ext cx="1174556" cy="58982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123709" y="2661395"/>
            <a:ext cx="2687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Bookman Old Style"/>
                <a:cs typeface="Bookman Old Style"/>
              </a:rPr>
              <a:t>Depleción de rRNA </a:t>
            </a:r>
          </a:p>
        </p:txBody>
      </p:sp>
      <p:pic>
        <p:nvPicPr>
          <p:cNvPr id="14" name="Picture 279" descr="IB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86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37</a:t>
            </a:fld>
            <a:endParaRPr lang="es-ES"/>
          </a:p>
        </p:txBody>
      </p:sp>
      <p:cxnSp>
        <p:nvCxnSpPr>
          <p:cNvPr id="4" name="Conector recto 3"/>
          <p:cNvCxnSpPr/>
          <p:nvPr/>
        </p:nvCxnSpPr>
        <p:spPr>
          <a:xfrm>
            <a:off x="84665" y="5548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667047" y="82689"/>
            <a:ext cx="686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Estudios por shotgun: Metagenoma/Metatranscriptoma</a:t>
            </a:r>
          </a:p>
        </p:txBody>
      </p:sp>
      <p:pic>
        <p:nvPicPr>
          <p:cNvPr id="7" name="Imagen 6" descr="F1.lar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3"/>
          <a:stretch/>
        </p:blipFill>
        <p:spPr>
          <a:xfrm>
            <a:off x="941388" y="1612900"/>
            <a:ext cx="6903878" cy="35179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086100" y="6089375"/>
            <a:ext cx="570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Franzosa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et al., 2014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Proc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Natl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Acad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Sci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USA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doi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: 10.1073/pnas.1319284111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94877" y="765280"/>
            <a:ext cx="8556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5">
                    <a:lumMod val="75000"/>
                  </a:schemeClr>
                </a:solidFill>
                <a:latin typeface="Bookman Old Style"/>
                <a:cs typeface="Bookman Old Style"/>
              </a:rPr>
              <a:t>Obtener, transportar y almacenar las muestras correctamente.</a:t>
            </a:r>
          </a:p>
        </p:txBody>
      </p:sp>
      <p:pic>
        <p:nvPicPr>
          <p:cNvPr id="10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8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38</a:t>
            </a:fld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5825538" y="6048573"/>
            <a:ext cx="24802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Shin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et al., 2016 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Sci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</a:rPr>
              <a:t>Reports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41300" y="713511"/>
            <a:ext cx="88433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Ventajas:</a:t>
            </a:r>
          </a:p>
          <a:p>
            <a:r>
              <a:rPr lang="es-ES" dirty="0" err="1"/>
              <a:t>Metagenoma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Permite una mejor caracterización de las funciones metabólicas de una comunidad microbiana </a:t>
            </a:r>
          </a:p>
          <a:p>
            <a:pPr marL="285750" indent="-285750">
              <a:buFontTx/>
              <a:buChar char="-"/>
            </a:pPr>
            <a:r>
              <a:rPr lang="es-ES" dirty="0"/>
              <a:t>Puede llevar al descubrimiento de enzimas o microorganismos nuevos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r>
              <a:rPr lang="es-ES" dirty="0" err="1"/>
              <a:t>Metatranscriptoma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Permite caracterizar a los microorganismos ACTIVOS de un nicho. </a:t>
            </a:r>
          </a:p>
          <a:p>
            <a:pPr marL="285750" indent="-285750">
              <a:buFontTx/>
              <a:buChar char="-"/>
            </a:pPr>
            <a:r>
              <a:rPr lang="es-ES" dirty="0"/>
              <a:t>Permite caracterizar las funciones metabólicas activas.</a:t>
            </a:r>
          </a:p>
          <a:p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84665" y="478609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403648" y="82689"/>
            <a:ext cx="686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Estudios por shotgun: Metagenoma/Metatranscriptoma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69330" y="3576712"/>
            <a:ext cx="6070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Desventajas: </a:t>
            </a:r>
          </a:p>
          <a:p>
            <a:pPr marL="285750" indent="-285750">
              <a:buFontTx/>
              <a:buChar char="-"/>
            </a:pPr>
            <a:r>
              <a:rPr lang="es-ES" dirty="0"/>
              <a:t>Dificultades para obtener RNA suficiente y de buena calidad </a:t>
            </a:r>
          </a:p>
          <a:p>
            <a:pPr marL="285750" indent="-285750">
              <a:buFontTx/>
              <a:buChar char="-"/>
            </a:pPr>
            <a:r>
              <a:rPr lang="es-ES" dirty="0"/>
              <a:t>Presencia de secuencias </a:t>
            </a:r>
            <a:r>
              <a:rPr lang="es-ES" dirty="0" err="1"/>
              <a:t>ribosomales</a:t>
            </a:r>
            <a:r>
              <a:rPr lang="es-ES" dirty="0"/>
              <a:t> </a:t>
            </a:r>
          </a:p>
          <a:p>
            <a:pPr marL="285750" indent="-285750">
              <a:buFontTx/>
              <a:buChar char="-"/>
            </a:pPr>
            <a:r>
              <a:rPr lang="es-ES" dirty="0"/>
              <a:t>Presencia de DNA/RNA del hospedero.</a:t>
            </a:r>
          </a:p>
        </p:txBody>
      </p:sp>
      <p:pic>
        <p:nvPicPr>
          <p:cNvPr id="11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7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635896" y="2852936"/>
            <a:ext cx="1736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 err="1"/>
              <a:t>Viroma</a:t>
            </a:r>
            <a:endParaRPr lang="es-MX" sz="4000" b="1" dirty="0"/>
          </a:p>
        </p:txBody>
      </p:sp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14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C8BFC-D2E0-9A4B-9829-DE0F4B3916D0}" type="slidenum">
              <a:rPr lang="es-ES" smtClean="0"/>
              <a:t>4</a:t>
            </a:fld>
            <a:endParaRPr lang="es-ES" dirty="0"/>
          </a:p>
        </p:txBody>
      </p:sp>
      <p:cxnSp>
        <p:nvCxnSpPr>
          <p:cNvPr id="4" name="Conector recto 3"/>
          <p:cNvCxnSpPr/>
          <p:nvPr/>
        </p:nvCxnSpPr>
        <p:spPr>
          <a:xfrm>
            <a:off x="84665" y="508244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59" b="97283" l="68744" r="86332">
                        <a14:foregroundMark x1="78291" y1="65761" x2="78291" y2="65761"/>
                        <a14:foregroundMark x1="81005" y1="61141" x2="81005" y2="61141"/>
                        <a14:foregroundMark x1="79598" y1="58152" x2="79598" y2="58152"/>
                        <a14:foregroundMark x1="77387" y1="46467" x2="77387" y2="46467"/>
                        <a14:foregroundMark x1="77889" y1="41304" x2="77889" y2="41304"/>
                        <a14:foregroundMark x1="76080" y1="46467" x2="76080" y2="46467"/>
                        <a14:foregroundMark x1="75578" y1="43750" x2="75578" y2="43750"/>
                        <a14:foregroundMark x1="76382" y1="43750" x2="76382" y2="43750"/>
                        <a14:foregroundMark x1="75578" y1="66033" x2="75578" y2="66033"/>
                        <a14:foregroundMark x1="75578" y1="61957" x2="75578" y2="61957"/>
                        <a14:foregroundMark x1="76482" y1="54348" x2="76482" y2="54348"/>
                        <a14:foregroundMark x1="78492" y1="52446" x2="78492" y2="52446"/>
                        <a14:foregroundMark x1="78191" y1="56522" x2="78191" y2="56522"/>
                        <a14:foregroundMark x1="77588" y1="58424" x2="77588" y2="58424"/>
                        <a14:foregroundMark x1="79799" y1="65489" x2="79799" y2="65489"/>
                        <a14:foregroundMark x1="80101" y1="54620" x2="80101" y2="54620"/>
                        <a14:foregroundMark x1="80603" y1="49728" x2="80603" y2="49728"/>
                        <a14:foregroundMark x1="81407" y1="50272" x2="81407" y2="50272"/>
                        <a14:foregroundMark x1="81407" y1="47283" x2="81407" y2="47283"/>
                        <a14:foregroundMark x1="80000" y1="47011" x2="80000" y2="47011"/>
                        <a14:foregroundMark x1="74171" y1="60598" x2="74171" y2="60598"/>
                        <a14:foregroundMark x1="73065" y1="60870" x2="73065" y2="60870"/>
                        <a14:foregroundMark x1="72864" y1="58967" x2="72864" y2="58967"/>
                        <a14:foregroundMark x1="72462" y1="56250" x2="72462" y2="56250"/>
                        <a14:foregroundMark x1="72362" y1="51902" x2="72362" y2="51902"/>
                        <a14:foregroundMark x1="72864" y1="48098" x2="72864" y2="48098"/>
                        <a14:foregroundMark x1="74372" y1="45380" x2="74372" y2="45380"/>
                        <a14:foregroundMark x1="74171" y1="41576" x2="74171" y2="41576"/>
                        <a14:foregroundMark x1="74874" y1="40217" x2="74874" y2="40217"/>
                        <a14:foregroundMark x1="79296" y1="39402" x2="79296" y2="39402"/>
                        <a14:foregroundMark x1="79196" y1="42663" x2="79196" y2="42663"/>
                        <a14:foregroundMark x1="78794" y1="43207" x2="78794" y2="43207"/>
                        <a14:foregroundMark x1="78090" y1="54076" x2="78090" y2="54076"/>
                        <a14:foregroundMark x1="75879" y1="51630" x2="75879" y2="51630"/>
                        <a14:foregroundMark x1="75176" y1="51087" x2="75176" y2="51087"/>
                        <a14:foregroundMark x1="74070" y1="54076" x2="74070" y2="54076"/>
                        <a14:foregroundMark x1="73869" y1="54891" x2="73869" y2="54891"/>
                        <a14:foregroundMark x1="74975" y1="65761" x2="74975" y2="65761"/>
                        <a14:foregroundMark x1="79095" y1="67663" x2="79095" y2="67663"/>
                        <a14:foregroundMark x1="82915" y1="58424" x2="82915" y2="58424"/>
                        <a14:foregroundMark x1="83317" y1="54076" x2="83317" y2="54076"/>
                        <a14:foregroundMark x1="74271" y1="48641" x2="74271" y2="48641"/>
                        <a14:foregroundMark x1="78894" y1="60598" x2="78894" y2="60598"/>
                        <a14:foregroundMark x1="81809" y1="53804" x2="81809" y2="53804"/>
                        <a14:foregroundMark x1="73367" y1="53533" x2="73367" y2="53533"/>
                        <a14:foregroundMark x1="75779" y1="41848" x2="75779" y2="41848"/>
                        <a14:foregroundMark x1="79899" y1="41848" x2="79899" y2="41848"/>
                        <a14:foregroundMark x1="80804" y1="44837" x2="80804" y2="44837"/>
                        <a14:foregroundMark x1="71960" y1="52989" x2="71960" y2="52989"/>
                      </a14:backgroundRemoval>
                    </a14:imgEffect>
                  </a14:imgLayer>
                </a14:imgProps>
              </a:ext>
            </a:extLst>
          </a:blip>
          <a:srcRect l="68704" r="13333"/>
          <a:stretch/>
        </p:blipFill>
        <p:spPr>
          <a:xfrm>
            <a:off x="330200" y="647212"/>
            <a:ext cx="2772834" cy="5709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2908300" y="1136545"/>
            <a:ext cx="1703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latin typeface="Bookman Old Style"/>
                <a:cs typeface="Bookman Old Style"/>
              </a:rPr>
              <a:t>Microbiota: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081868" y="4476645"/>
            <a:ext cx="1841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215968"/>
                </a:solidFill>
                <a:latin typeface="Bookman Old Style"/>
                <a:cs typeface="Bookman Old Style"/>
              </a:rPr>
              <a:t>Microbioma: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343104" y="82689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Bookman Old Style"/>
                <a:cs typeface="Bookman Old Style"/>
              </a:rPr>
              <a:t>Microbiota vs Microbioma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420810" y="1161534"/>
            <a:ext cx="47612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/>
              <a:t>Conjunto de </a:t>
            </a:r>
            <a:r>
              <a:rPr lang="es-ES" sz="1600" b="1" dirty="0">
                <a:solidFill>
                  <a:srgbClr val="215968"/>
                </a:solidFill>
              </a:rPr>
              <a:t>microorganismos</a:t>
            </a:r>
            <a:r>
              <a:rPr lang="es-ES" sz="1600" dirty="0"/>
              <a:t> (bacterias, </a:t>
            </a:r>
            <a:r>
              <a:rPr lang="es-ES" sz="1600" dirty="0" err="1"/>
              <a:t>archaeas</a:t>
            </a:r>
            <a:r>
              <a:rPr lang="es-ES" sz="1600" dirty="0"/>
              <a:t>, virus) que habitan un nicho determinado.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789043" y="4507423"/>
            <a:ext cx="43929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Conjunto de </a:t>
            </a:r>
            <a:r>
              <a:rPr lang="es-ES" sz="1600" b="1" dirty="0">
                <a:solidFill>
                  <a:srgbClr val="215968"/>
                </a:solidFill>
              </a:rPr>
              <a:t>genomas</a:t>
            </a:r>
            <a:r>
              <a:rPr lang="es-ES" sz="1600" dirty="0"/>
              <a:t> de los microorganismos que habitan un nicho determinado.</a:t>
            </a:r>
          </a:p>
        </p:txBody>
      </p:sp>
      <p:grpSp>
        <p:nvGrpSpPr>
          <p:cNvPr id="19" name="Agrupar 18"/>
          <p:cNvGrpSpPr/>
          <p:nvPr/>
        </p:nvGrpSpPr>
        <p:grpSpPr>
          <a:xfrm>
            <a:off x="2471781" y="1769661"/>
            <a:ext cx="3763222" cy="2379969"/>
            <a:chOff x="2471781" y="1769661"/>
            <a:chExt cx="3763222" cy="2379969"/>
          </a:xfrm>
        </p:grpSpPr>
        <p:sp>
          <p:nvSpPr>
            <p:cNvPr id="10" name="Trapecio 9"/>
            <p:cNvSpPr/>
            <p:nvPr/>
          </p:nvSpPr>
          <p:spPr>
            <a:xfrm rot="15318603">
              <a:off x="2600207" y="2363619"/>
              <a:ext cx="1657585" cy="1914437"/>
            </a:xfrm>
            <a:prstGeom prst="trapezoid">
              <a:avLst>
                <a:gd name="adj" fmla="val 38592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</a:gsLst>
              <a:lin ang="654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8" name="Agrupar 17"/>
            <p:cNvGrpSpPr/>
            <p:nvPr/>
          </p:nvGrpSpPr>
          <p:grpSpPr>
            <a:xfrm>
              <a:off x="4265265" y="1769661"/>
              <a:ext cx="1969738" cy="2022218"/>
              <a:chOff x="4265265" y="1769661"/>
              <a:chExt cx="1969738" cy="2022218"/>
            </a:xfrm>
          </p:grpSpPr>
          <p:pic>
            <p:nvPicPr>
              <p:cNvPr id="11" name="Imagen 1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626" b="24508" l="3383" r="16702"/>
                        </a14:imgEffect>
                      </a14:imgLayer>
                    </a14:imgProps>
                  </a:ext>
                </a:extLst>
              </a:blip>
              <a:srcRect l="3009" r="83588" b="73691"/>
              <a:stretch/>
            </p:blipFill>
            <p:spPr>
              <a:xfrm>
                <a:off x="4265265" y="1769661"/>
                <a:ext cx="1068735" cy="1013469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26" b="24508" l="3383" r="16702"/>
                        </a14:imgEffect>
                      </a14:imgLayer>
                    </a14:imgProps>
                  </a:ext>
                </a:extLst>
              </a:blip>
              <a:srcRect l="3009" r="83588" b="73691"/>
              <a:stretch/>
            </p:blipFill>
            <p:spPr>
              <a:xfrm rot="2314068">
                <a:off x="4464624" y="2778410"/>
                <a:ext cx="1068735" cy="1013469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626" b="24508" l="3383" r="16702"/>
                        </a14:imgEffect>
                      </a14:imgLayer>
                    </a14:imgProps>
                  </a:ext>
                </a:extLst>
              </a:blip>
              <a:srcRect l="3009" r="83588" b="73691"/>
              <a:stretch/>
            </p:blipFill>
            <p:spPr>
              <a:xfrm rot="2314068">
                <a:off x="5166268" y="2276395"/>
                <a:ext cx="1068735" cy="1013469"/>
              </a:xfrm>
              <a:prstGeom prst="rect">
                <a:avLst/>
              </a:prstGeom>
            </p:spPr>
          </p:pic>
          <p:sp>
            <p:nvSpPr>
              <p:cNvPr id="5" name="Elipse 4"/>
              <p:cNvSpPr/>
              <p:nvPr/>
            </p:nvSpPr>
            <p:spPr>
              <a:xfrm>
                <a:off x="4382710" y="2165192"/>
                <a:ext cx="546100" cy="502015"/>
              </a:xfrm>
              <a:prstGeom prst="ellipse">
                <a:avLst/>
              </a:prstGeom>
              <a:noFill/>
              <a:ln w="28575" cmpd="sng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Elipse 15"/>
              <p:cNvSpPr/>
              <p:nvPr/>
            </p:nvSpPr>
            <p:spPr>
              <a:xfrm>
                <a:off x="5187827" y="2555797"/>
                <a:ext cx="546100" cy="502015"/>
              </a:xfrm>
              <a:prstGeom prst="ellipse">
                <a:avLst/>
              </a:prstGeom>
              <a:noFill/>
              <a:ln w="28575" cmpd="sng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Elipse 16"/>
              <p:cNvSpPr/>
              <p:nvPr/>
            </p:nvSpPr>
            <p:spPr>
              <a:xfrm>
                <a:off x="4527001" y="3023162"/>
                <a:ext cx="546100" cy="502015"/>
              </a:xfrm>
              <a:prstGeom prst="ellipse">
                <a:avLst/>
              </a:prstGeom>
              <a:noFill/>
              <a:ln w="28575" cmpd="sng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0" name="Picture 279" descr="IB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86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259633" y="0"/>
            <a:ext cx="788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¿</a:t>
            </a:r>
            <a:r>
              <a:rPr lang="en-US" sz="2800" b="1" dirty="0" err="1">
                <a:solidFill>
                  <a:srgbClr val="0070C0"/>
                </a:solidFill>
              </a:rPr>
              <a:t>Cómo</a:t>
            </a:r>
            <a:r>
              <a:rPr lang="en-US" sz="2800" b="1" dirty="0">
                <a:solidFill>
                  <a:srgbClr val="0070C0"/>
                </a:solidFill>
              </a:rPr>
              <a:t> los </a:t>
            </a:r>
            <a:r>
              <a:rPr lang="en-US" sz="2800" b="1" dirty="0" err="1">
                <a:solidFill>
                  <a:srgbClr val="0070C0"/>
                </a:solidFill>
              </a:rPr>
              <a:t>fagos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pueden</a:t>
            </a:r>
            <a:r>
              <a:rPr lang="en-US" sz="2800" b="1" dirty="0">
                <a:solidFill>
                  <a:srgbClr val="0070C0"/>
                </a:solidFill>
              </a:rPr>
              <a:t> modular la </a:t>
            </a:r>
            <a:r>
              <a:rPr lang="en-US" sz="2800" b="1" dirty="0" err="1">
                <a:solidFill>
                  <a:srgbClr val="0070C0"/>
                </a:solidFill>
              </a:rPr>
              <a:t>microbiota</a:t>
            </a:r>
            <a:r>
              <a:rPr lang="en-US" sz="2800" b="1" dirty="0">
                <a:solidFill>
                  <a:srgbClr val="0070C0"/>
                </a:solidFill>
              </a:rPr>
              <a:t>?</a:t>
            </a:r>
            <a:endParaRPr lang="es-MX" sz="2800" dirty="0">
              <a:solidFill>
                <a:srgbClr val="0070C0"/>
              </a:solidFill>
            </a:endParaRPr>
          </a:p>
        </p:txBody>
      </p:sp>
      <p:pic>
        <p:nvPicPr>
          <p:cNvPr id="1026" name="Picture 2" descr="Lytic and Lysogenic Cycles of Phage Replication. The lytic cycle (top)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93655"/>
            <a:ext cx="3263045" cy="6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Do bacteriophage guests protect human health? |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22" y="3861048"/>
            <a:ext cx="3527625" cy="21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DA Clears Clinical Studies for New Bacteriophage Treatment for Crohn&amp;#39;s  Disease | Everyday Heal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047" y="1052736"/>
            <a:ext cx="3585501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554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259633" y="0"/>
            <a:ext cx="788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¿</a:t>
            </a:r>
            <a:r>
              <a:rPr lang="en-US" sz="2800" b="1" dirty="0" err="1">
                <a:solidFill>
                  <a:srgbClr val="0070C0"/>
                </a:solidFill>
              </a:rPr>
              <a:t>Teorías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interacción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fago</a:t>
            </a:r>
            <a:r>
              <a:rPr lang="en-US" sz="2800" b="1" dirty="0">
                <a:solidFill>
                  <a:srgbClr val="0070C0"/>
                </a:solidFill>
              </a:rPr>
              <a:t>-bacteria?</a:t>
            </a:r>
            <a:endParaRPr lang="es-MX" sz="2800" dirty="0">
              <a:solidFill>
                <a:srgbClr val="0070C0"/>
              </a:solidFill>
            </a:endParaRPr>
          </a:p>
        </p:txBody>
      </p:sp>
      <p:pic>
        <p:nvPicPr>
          <p:cNvPr id="1030" name="Picture 6" descr="A) In the Kill the winner scheme, viruses are more abundant than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27812"/>
            <a:ext cx="7416824" cy="596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293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8640"/>
            <a:ext cx="5688632" cy="64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316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259633" y="0"/>
            <a:ext cx="7850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accent1">
                    <a:lumMod val="75000"/>
                  </a:schemeClr>
                </a:solidFill>
              </a:rPr>
              <a:t>Técnicas para estudiar el </a:t>
            </a:r>
            <a:r>
              <a:rPr lang="es-MX" sz="2800" b="1" dirty="0" err="1">
                <a:solidFill>
                  <a:schemeClr val="accent1">
                    <a:lumMod val="75000"/>
                  </a:schemeClr>
                </a:solidFill>
              </a:rPr>
              <a:t>viroma</a:t>
            </a:r>
            <a:endParaRPr lang="es-MX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Promoting the power of viral metagenomic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59" b="66333"/>
          <a:stretch/>
        </p:blipFill>
        <p:spPr bwMode="auto">
          <a:xfrm>
            <a:off x="2735759" y="965627"/>
            <a:ext cx="3636441" cy="277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827584" y="2411596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«Virus activos»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370933" y="2446437"/>
            <a:ext cx="25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La gran mayoría </a:t>
            </a:r>
            <a:r>
              <a:rPr lang="es-MX" dirty="0" err="1"/>
              <a:t>profagos</a:t>
            </a:r>
            <a:endParaRPr lang="es-MX" dirty="0"/>
          </a:p>
        </p:txBody>
      </p:sp>
      <p:sp>
        <p:nvSpPr>
          <p:cNvPr id="7" name="6 CuadroTexto"/>
          <p:cNvSpPr txBox="1"/>
          <p:nvPr/>
        </p:nvSpPr>
        <p:spPr>
          <a:xfrm>
            <a:off x="179512" y="3689156"/>
            <a:ext cx="3669979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MX" sz="1600" dirty="0"/>
              <a:t>EL problema es el aislamiento de las </a:t>
            </a:r>
            <a:r>
              <a:rPr lang="es-MX" sz="1600" dirty="0" err="1"/>
              <a:t>VLPs</a:t>
            </a:r>
            <a:r>
              <a:rPr lang="es-MX" sz="1600" dirty="0"/>
              <a:t>:</a:t>
            </a:r>
          </a:p>
          <a:p>
            <a:pPr marL="285750" indent="-285750">
              <a:buFontTx/>
              <a:buChar char="-"/>
            </a:pPr>
            <a:r>
              <a:rPr lang="es-MX" sz="1600" dirty="0"/>
              <a:t>Centrifugación diferencial </a:t>
            </a:r>
            <a:r>
              <a:rPr lang="es-MX" sz="1600" dirty="0" err="1"/>
              <a:t>CsCl</a:t>
            </a:r>
            <a:endParaRPr lang="es-MX" sz="1600" dirty="0"/>
          </a:p>
          <a:p>
            <a:pPr marL="285750" indent="-285750">
              <a:buFontTx/>
              <a:buChar char="-"/>
            </a:pPr>
            <a:r>
              <a:rPr lang="es-MX" sz="1600" dirty="0" err="1"/>
              <a:t>Citometría</a:t>
            </a:r>
            <a:endParaRPr lang="es-MX" sz="1600" dirty="0"/>
          </a:p>
          <a:p>
            <a:pPr marL="285750" indent="-285750">
              <a:buFontTx/>
              <a:buChar char="-"/>
            </a:pPr>
            <a:r>
              <a:rPr lang="es-MX" sz="1600" dirty="0"/>
              <a:t>Filtraciones seriadas</a:t>
            </a:r>
          </a:p>
        </p:txBody>
      </p:sp>
      <p:sp>
        <p:nvSpPr>
          <p:cNvPr id="5" name="4 Rectángulo"/>
          <p:cNvSpPr/>
          <p:nvPr/>
        </p:nvSpPr>
        <p:spPr>
          <a:xfrm>
            <a:off x="3491880" y="4925486"/>
            <a:ext cx="5619961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The </a:t>
            </a:r>
            <a:r>
              <a:rPr lang="en-US" sz="1600" dirty="0" err="1"/>
              <a:t>viromic</a:t>
            </a:r>
            <a:r>
              <a:rPr lang="en-US" sz="1600" dirty="0"/>
              <a:t> studies commonly use whole genome amplification (WGA) : preferential amplification of </a:t>
            </a:r>
            <a:r>
              <a:rPr lang="en-US" sz="1600" dirty="0" err="1"/>
              <a:t>ssDNA</a:t>
            </a:r>
            <a:r>
              <a:rPr lang="en-US" sz="1600" dirty="0"/>
              <a:t> viruses (</a:t>
            </a:r>
            <a:r>
              <a:rPr lang="es-MX" sz="1600" dirty="0" err="1"/>
              <a:t>Microviridae</a:t>
            </a:r>
            <a:r>
              <a:rPr lang="es-MX" sz="1600" dirty="0"/>
              <a:t> </a:t>
            </a:r>
            <a:r>
              <a:rPr lang="es-MX" sz="1600" dirty="0" err="1"/>
              <a:t>family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s-MX" sz="1600" dirty="0" err="1"/>
              <a:t>tagmentation</a:t>
            </a:r>
            <a:r>
              <a:rPr lang="es-MX" sz="1600" dirty="0"/>
              <a:t> (TAG) </a:t>
            </a:r>
            <a:r>
              <a:rPr lang="es-MX" sz="1600" dirty="0" err="1"/>
              <a:t>method</a:t>
            </a:r>
            <a:r>
              <a:rPr lang="es-MX" sz="1600" dirty="0"/>
              <a:t> </a:t>
            </a:r>
            <a:r>
              <a:rPr lang="en-US" sz="1600" dirty="0"/>
              <a:t>strongly selects against </a:t>
            </a:r>
            <a:r>
              <a:rPr lang="en-US" sz="1600" dirty="0" err="1"/>
              <a:t>ssDNA</a:t>
            </a:r>
            <a:r>
              <a:rPr lang="en-US" sz="1600" dirty="0"/>
              <a:t> templates -- 95% of the known human gut </a:t>
            </a:r>
            <a:r>
              <a:rPr lang="en-US" sz="1600" dirty="0" err="1"/>
              <a:t>phageome</a:t>
            </a:r>
            <a:r>
              <a:rPr lang="en-US" sz="1600" dirty="0"/>
              <a:t> is non-enveloped tailed </a:t>
            </a:r>
            <a:r>
              <a:rPr lang="en-US" sz="1600" dirty="0" err="1"/>
              <a:t>dsDNA</a:t>
            </a:r>
            <a:r>
              <a:rPr lang="en-US" sz="1600" dirty="0"/>
              <a:t> phages </a:t>
            </a:r>
            <a:endParaRPr lang="es-MX" sz="1600" dirty="0"/>
          </a:p>
        </p:txBody>
      </p:sp>
      <p:pic>
        <p:nvPicPr>
          <p:cNvPr id="10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3054877" y="611396"/>
            <a:ext cx="302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DNA total vs </a:t>
            </a:r>
            <a:r>
              <a:rPr lang="es-MX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VLPs</a:t>
            </a: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MX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enrichment</a:t>
            </a:r>
            <a:endParaRPr lang="es-MX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6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51"/>
          <a:stretch/>
        </p:blipFill>
        <p:spPr bwMode="auto">
          <a:xfrm>
            <a:off x="395536" y="390931"/>
            <a:ext cx="3952177" cy="339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45024"/>
            <a:ext cx="5760640" cy="3150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259633" y="0"/>
            <a:ext cx="7850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accent1">
                    <a:lumMod val="75000"/>
                  </a:schemeClr>
                </a:solidFill>
              </a:rPr>
              <a:t>Distribución del </a:t>
            </a:r>
            <a:r>
              <a:rPr lang="es-MX" sz="2800" b="1" dirty="0" err="1">
                <a:solidFill>
                  <a:schemeClr val="accent1">
                    <a:lumMod val="75000"/>
                  </a:schemeClr>
                </a:solidFill>
              </a:rPr>
              <a:t>fagoma</a:t>
            </a:r>
            <a:endParaRPr lang="es-MX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5"/>
          <a:stretch/>
        </p:blipFill>
        <p:spPr bwMode="auto">
          <a:xfrm>
            <a:off x="4856672" y="390931"/>
            <a:ext cx="4084277" cy="339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5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8"/>
          <a:stretch/>
        </p:blipFill>
        <p:spPr bwMode="auto">
          <a:xfrm>
            <a:off x="535740" y="1052736"/>
            <a:ext cx="8246091" cy="386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259633" y="0"/>
            <a:ext cx="7850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accent1">
                    <a:lumMod val="75000"/>
                  </a:schemeClr>
                </a:solidFill>
              </a:rPr>
              <a:t>El </a:t>
            </a:r>
            <a:r>
              <a:rPr lang="es-MX" sz="2800" b="1" dirty="0" err="1">
                <a:solidFill>
                  <a:schemeClr val="accent1">
                    <a:lumMod val="75000"/>
                  </a:schemeClr>
                </a:solidFill>
              </a:rPr>
              <a:t>fagoma</a:t>
            </a:r>
            <a:r>
              <a:rPr lang="es-MX" sz="2800" b="1" dirty="0">
                <a:solidFill>
                  <a:schemeClr val="accent1">
                    <a:lumMod val="75000"/>
                  </a:schemeClr>
                </a:solidFill>
              </a:rPr>
              <a:t> y las enfermedades</a:t>
            </a:r>
          </a:p>
        </p:txBody>
      </p:sp>
    </p:spTree>
    <p:extLst>
      <p:ext uri="{BB962C8B-B14F-4D97-AF65-F5344CB8AC3E}">
        <p14:creationId xmlns:p14="http://schemas.microsoft.com/office/powerpoint/2010/main" val="49747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neb.com/en/-/media/nebus/page-images/products/monarch/monarch_hmw_gdna_cellprotocol_1219.png?h=429&amp;w=800&amp;rev=41a54c4d39254a9e97669b5b750d747f&amp;hash=C13555D3C579D95920E0DE27B4D6D1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49288"/>
            <a:ext cx="872824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67544" y="404664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Extracción de ADN y preservación de la muestra</a:t>
            </a:r>
          </a:p>
        </p:txBody>
      </p:sp>
      <p:pic>
        <p:nvPicPr>
          <p:cNvPr id="4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95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317953" y="2996952"/>
            <a:ext cx="434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/>
              <a:t>Secuenciación masiva</a:t>
            </a:r>
          </a:p>
        </p:txBody>
      </p:sp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678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2" t="29412" r="18539" b="21346"/>
          <a:stretch/>
        </p:blipFill>
        <p:spPr bwMode="auto">
          <a:xfrm>
            <a:off x="323528" y="1411847"/>
            <a:ext cx="8454684" cy="360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109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ortalacademico.cch.unam.mx/materiales/al/cont/exp/bio/bio1/adnRecombinante/img/b1u3t2oa1p12e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9" y="188640"/>
            <a:ext cx="52387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ortalacademico.cch.unam.mx/materiales/al/cont/exp/bio/bio1/adnRecombinante/img/b1u3t2oa1p12e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708920"/>
            <a:ext cx="46101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pload.wikimedia.org/wikipedia/commons/thumb/c/cb/Sequencing.jpg/125px-Sequenc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" y="3861048"/>
            <a:ext cx="11906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79" descr="IB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058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Resultado de ima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033" y="684250"/>
            <a:ext cx="7663471" cy="61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007470" y="44624"/>
            <a:ext cx="613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¿Qué es el </a:t>
            </a:r>
            <a:r>
              <a:rPr lang="es-MX" sz="2800" b="1" dirty="0" err="1"/>
              <a:t>Microbioma</a:t>
            </a:r>
            <a:r>
              <a:rPr lang="es-MX" sz="2800" b="1" dirty="0"/>
              <a:t> o la Microbiota?</a:t>
            </a:r>
          </a:p>
        </p:txBody>
      </p:sp>
      <p:pic>
        <p:nvPicPr>
          <p:cNvPr id="31748" name="Picture 4" descr="Resultado de imagen para proyecto microbioma huma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1837914" cy="21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95536" y="306896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2008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5496" y="4077072"/>
            <a:ext cx="17304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Revolución Mundial del </a:t>
            </a:r>
            <a:r>
              <a:rPr lang="es-MX" sz="2400" b="1" dirty="0" err="1"/>
              <a:t>Microbioma</a:t>
            </a:r>
            <a:endParaRPr lang="es-MX" sz="2400" b="1" dirty="0"/>
          </a:p>
          <a:p>
            <a:pPr algn="ctr"/>
            <a:endParaRPr lang="es-MX" sz="2400" b="1" dirty="0"/>
          </a:p>
          <a:p>
            <a:pPr algn="ctr"/>
            <a:r>
              <a:rPr lang="es-MX" sz="2400" b="1" dirty="0"/>
              <a:t>2012</a:t>
            </a:r>
          </a:p>
        </p:txBody>
      </p:sp>
      <p:pic>
        <p:nvPicPr>
          <p:cNvPr id="31752" name="Picture 8" descr="Resultado de imagen para clasificacion taxonomic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57" y="919913"/>
            <a:ext cx="231457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2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19930" r="12185" b="10413"/>
          <a:stretch/>
        </p:blipFill>
        <p:spPr bwMode="auto">
          <a:xfrm>
            <a:off x="227725" y="1052736"/>
            <a:ext cx="8916275" cy="47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409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1" y="1340768"/>
            <a:ext cx="904360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409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6632"/>
            <a:ext cx="7809994" cy="37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806559"/>
            <a:ext cx="6356970" cy="300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40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10402"/>
            <a:ext cx="9043572" cy="407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44" y="1012651"/>
            <a:ext cx="6057900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40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740004" cy="381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404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4" t="23104" r="50605" b="8031"/>
          <a:stretch/>
        </p:blipFill>
        <p:spPr bwMode="auto">
          <a:xfrm>
            <a:off x="1835696" y="231255"/>
            <a:ext cx="6840760" cy="6387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765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771800" y="188640"/>
            <a:ext cx="4712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El problema las lecturas cortas</a:t>
            </a:r>
          </a:p>
        </p:txBody>
      </p:sp>
      <p:pic>
        <p:nvPicPr>
          <p:cNvPr id="11266" name="Picture 2" descr="HudsonAlpha researchers use highly accurate long-read sequencing technology  to help diagnose rare disease – HudsonAlpha Institute for Bio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" y="908720"/>
            <a:ext cx="9165971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Error correction and assembly complexity of single molecule sequencing reads  | bioRxi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6" name="AutoShape 6" descr="https://www.biorxiv.org/content/biorxiv/early/2014/06/18/006395/F2.large.jpg?width=800&amp;height=600&amp;carousel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4161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073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771800" y="188640"/>
            <a:ext cx="4712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El problema las lecturas cortas</a:t>
            </a:r>
          </a:p>
        </p:txBody>
      </p:sp>
      <p:sp>
        <p:nvSpPr>
          <p:cNvPr id="5" name="AutoShape 4" descr="Error correction and assembly complexity of single molecule sequencing reads  | bioRxi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6" name="AutoShape 6" descr="https://www.biorxiv.org/content/biorxiv/early/2014/06/18/006395/F2.large.jpg?width=800&amp;height=600&amp;carousel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13893" r="14863" b="11687"/>
          <a:stretch/>
        </p:blipFill>
        <p:spPr bwMode="auto">
          <a:xfrm>
            <a:off x="335646" y="980728"/>
            <a:ext cx="8545909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4161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786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 Nanopore-sequenc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17318" r="6574" b="24073"/>
          <a:stretch/>
        </p:blipFill>
        <p:spPr bwMode="auto">
          <a:xfrm>
            <a:off x="26713" y="457200"/>
            <a:ext cx="8830274" cy="340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scienceinschool.org/wp-content/uploads/2018/03/2018_SiS_43_high_2-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845" y="3585710"/>
            <a:ext cx="3336979" cy="327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267744" y="44624"/>
            <a:ext cx="5073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Secuenciación de molécula única</a:t>
            </a:r>
          </a:p>
        </p:txBody>
      </p:sp>
      <p:pic>
        <p:nvPicPr>
          <p:cNvPr id="8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4161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68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259"/>
            <a:ext cx="6369243" cy="6291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958" y="6581001"/>
            <a:ext cx="2927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err="1"/>
              <a:t>Shkoporov</a:t>
            </a:r>
            <a:r>
              <a:rPr lang="es-MX" sz="1200" dirty="0"/>
              <a:t>, et. al. </a:t>
            </a:r>
            <a:r>
              <a:rPr lang="es-MX" sz="1200" dirty="0" err="1"/>
              <a:t>Cell</a:t>
            </a:r>
            <a:r>
              <a:rPr lang="es-MX" sz="1200" dirty="0"/>
              <a:t> Host &amp; </a:t>
            </a:r>
            <a:r>
              <a:rPr lang="es-MX" sz="1200" dirty="0" err="1"/>
              <a:t>Microbe</a:t>
            </a:r>
            <a:r>
              <a:rPr lang="es-MX" sz="1200" dirty="0"/>
              <a:t>. 2019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259632" y="-99392"/>
            <a:ext cx="7884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¿</a:t>
            </a:r>
            <a:r>
              <a:rPr lang="en-US" sz="3200" b="1" dirty="0" err="1">
                <a:solidFill>
                  <a:srgbClr val="0070C0"/>
                </a:solidFill>
              </a:rPr>
              <a:t>Que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err="1">
                <a:solidFill>
                  <a:srgbClr val="0070C0"/>
                </a:solidFill>
              </a:rPr>
              <a:t>existe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err="1">
                <a:solidFill>
                  <a:srgbClr val="0070C0"/>
                </a:solidFill>
              </a:rPr>
              <a:t>dentro</a:t>
            </a:r>
            <a:r>
              <a:rPr lang="en-US" sz="3200" b="1" dirty="0">
                <a:solidFill>
                  <a:srgbClr val="0070C0"/>
                </a:solidFill>
              </a:rPr>
              <a:t> del </a:t>
            </a:r>
            <a:r>
              <a:rPr lang="en-US" sz="3200" b="1" dirty="0" err="1">
                <a:solidFill>
                  <a:srgbClr val="0070C0"/>
                </a:solidFill>
              </a:rPr>
              <a:t>intestino</a:t>
            </a:r>
            <a:r>
              <a:rPr lang="en-US" sz="3200" b="1" dirty="0">
                <a:solidFill>
                  <a:srgbClr val="0070C0"/>
                </a:solidFill>
              </a:rPr>
              <a:t>?</a:t>
            </a:r>
            <a:endParaRPr lang="es-MX" sz="3200" dirty="0">
              <a:solidFill>
                <a:srgbClr val="0070C0"/>
              </a:solidFill>
            </a:endParaRPr>
          </a:p>
        </p:txBody>
      </p:sp>
      <p:pic>
        <p:nvPicPr>
          <p:cNvPr id="10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37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267744" y="45484"/>
            <a:ext cx="5941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¿Cómo se estudia? «Hito </a:t>
            </a:r>
            <a:r>
              <a:rPr lang="es-MX" sz="2800" b="1" dirty="0" err="1"/>
              <a:t>Tecnollógico</a:t>
            </a:r>
            <a:r>
              <a:rPr lang="es-MX" sz="2800" b="1" dirty="0"/>
              <a:t>»</a:t>
            </a:r>
          </a:p>
        </p:txBody>
      </p:sp>
      <p:pic>
        <p:nvPicPr>
          <p:cNvPr id="8" name="Picture 6" descr="http://bgiamericas.com/wp-content/uploads/2014/09/metaomic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7" b="50000"/>
          <a:stretch/>
        </p:blipFill>
        <p:spPr bwMode="auto">
          <a:xfrm>
            <a:off x="176304" y="677441"/>
            <a:ext cx="2057549" cy="210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15 Grupo"/>
          <p:cNvGrpSpPr/>
          <p:nvPr/>
        </p:nvGrpSpPr>
        <p:grpSpPr>
          <a:xfrm>
            <a:off x="73372" y="3019079"/>
            <a:ext cx="2626420" cy="2671633"/>
            <a:chOff x="73372" y="3019079"/>
            <a:chExt cx="2626420" cy="2671633"/>
          </a:xfrm>
        </p:grpSpPr>
        <p:pic>
          <p:nvPicPr>
            <p:cNvPr id="32772" name="Picture 4" descr="Resultado de imagen para secuenciacion masiv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2" y="4009804"/>
              <a:ext cx="2626420" cy="16809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14 Flecha abajo"/>
            <p:cNvSpPr/>
            <p:nvPr/>
          </p:nvSpPr>
          <p:spPr>
            <a:xfrm>
              <a:off x="1104639" y="3019079"/>
              <a:ext cx="447446" cy="4606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" name="1 CuadroTexto"/>
            <p:cNvSpPr txBox="1"/>
            <p:nvPr/>
          </p:nvSpPr>
          <p:spPr>
            <a:xfrm>
              <a:off x="611560" y="3586026"/>
              <a:ext cx="1436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/>
                <a:t>DNA total</a:t>
              </a:r>
            </a:p>
          </p:txBody>
        </p:sp>
      </p:grpSp>
      <p:grpSp>
        <p:nvGrpSpPr>
          <p:cNvPr id="12" name="11 Grupo"/>
          <p:cNvGrpSpPr/>
          <p:nvPr/>
        </p:nvGrpSpPr>
        <p:grpSpPr>
          <a:xfrm>
            <a:off x="2418817" y="508298"/>
            <a:ext cx="1891299" cy="1576192"/>
            <a:chOff x="2418817" y="508298"/>
            <a:chExt cx="1891299" cy="1576192"/>
          </a:xfrm>
        </p:grpSpPr>
        <p:pic>
          <p:nvPicPr>
            <p:cNvPr id="32776" name="Picture 8" descr="Resultado de imagen para caja petri aga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924" y="508298"/>
              <a:ext cx="1576192" cy="1576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2 Flecha derecha"/>
            <p:cNvSpPr/>
            <p:nvPr/>
          </p:nvSpPr>
          <p:spPr>
            <a:xfrm>
              <a:off x="2418817" y="1028714"/>
              <a:ext cx="293607" cy="1901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8" name="17 Grupo"/>
          <p:cNvGrpSpPr/>
          <p:nvPr/>
        </p:nvGrpSpPr>
        <p:grpSpPr>
          <a:xfrm>
            <a:off x="132447" y="4797152"/>
            <a:ext cx="8774238" cy="2007742"/>
            <a:chOff x="132447" y="4797152"/>
            <a:chExt cx="8774238" cy="2007742"/>
          </a:xfrm>
        </p:grpSpPr>
        <p:pic>
          <p:nvPicPr>
            <p:cNvPr id="7" name="Picture 2" descr="C:\Documents and Settings\chuttenh\My Documents\My Dropbox\working\coreforum_09-16-09\microbes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16216" y="4797152"/>
              <a:ext cx="2390469" cy="2007742"/>
            </a:xfrm>
            <a:prstGeom prst="rect">
              <a:avLst/>
            </a:prstGeom>
            <a:noFill/>
          </p:spPr>
        </p:pic>
        <p:sp>
          <p:nvSpPr>
            <p:cNvPr id="5" name="4 CuadroTexto"/>
            <p:cNvSpPr txBox="1"/>
            <p:nvPr/>
          </p:nvSpPr>
          <p:spPr>
            <a:xfrm>
              <a:off x="132447" y="6052002"/>
              <a:ext cx="34002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3200" b="1" dirty="0"/>
                <a:t>$$$$$$$$$$$$ </a:t>
              </a:r>
              <a:r>
                <a:rPr lang="es-MX" sz="3200" b="1" dirty="0">
                  <a:solidFill>
                    <a:srgbClr val="FF0000"/>
                  </a:solidFill>
                </a:rPr>
                <a:t>=$$</a:t>
              </a:r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4454254" y="473998"/>
            <a:ext cx="2658526" cy="1178658"/>
            <a:chOff x="4454254" y="473998"/>
            <a:chExt cx="2658526" cy="1178658"/>
          </a:xfrm>
        </p:grpSpPr>
        <p:pic>
          <p:nvPicPr>
            <p:cNvPr id="32774" name="Picture 6" descr="Resultado de imagen para bacteri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399" y="473998"/>
              <a:ext cx="1571544" cy="1178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13 Flecha derecha"/>
            <p:cNvSpPr/>
            <p:nvPr/>
          </p:nvSpPr>
          <p:spPr>
            <a:xfrm>
              <a:off x="4454254" y="1006825"/>
              <a:ext cx="293607" cy="1901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6302943" y="818996"/>
              <a:ext cx="809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/>
                <a:t>1-5%</a:t>
              </a:r>
            </a:p>
          </p:txBody>
        </p:sp>
      </p:grpSp>
      <p:sp>
        <p:nvSpPr>
          <p:cNvPr id="11" name="10 CuadroTexto"/>
          <p:cNvSpPr txBox="1"/>
          <p:nvPr/>
        </p:nvSpPr>
        <p:spPr>
          <a:xfrm>
            <a:off x="7524328" y="18864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b="1" dirty="0"/>
              <a:t>?</a:t>
            </a:r>
          </a:p>
        </p:txBody>
      </p:sp>
      <p:grpSp>
        <p:nvGrpSpPr>
          <p:cNvPr id="17" name="16 Grupo"/>
          <p:cNvGrpSpPr/>
          <p:nvPr/>
        </p:nvGrpSpPr>
        <p:grpSpPr>
          <a:xfrm>
            <a:off x="2803058" y="2147609"/>
            <a:ext cx="6145004" cy="4304503"/>
            <a:chOff x="2803058" y="2147609"/>
            <a:chExt cx="6145004" cy="4304503"/>
          </a:xfrm>
        </p:grpSpPr>
        <p:pic>
          <p:nvPicPr>
            <p:cNvPr id="32770" name="Picture 2" descr="Resultado de imagen para secuenciacion masiva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682" y="2147609"/>
              <a:ext cx="5145380" cy="255752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8 Flecha abajo"/>
            <p:cNvSpPr/>
            <p:nvPr/>
          </p:nvSpPr>
          <p:spPr>
            <a:xfrm rot="16200000">
              <a:off x="3040013" y="4200157"/>
              <a:ext cx="447446" cy="9213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6" name="Picture 2" descr="\\VBOXSVR\Documentos\NUEVO_WIND_LINUX\aaaa_momentaneo\image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272" y="4804096"/>
              <a:ext cx="1922063" cy="1247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21 CuadroTexto"/>
            <p:cNvSpPr txBox="1"/>
            <p:nvPr/>
          </p:nvSpPr>
          <p:spPr>
            <a:xfrm>
              <a:off x="3747672" y="6052002"/>
              <a:ext cx="28230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000" b="1" dirty="0"/>
                <a:t>1 secuencia  a MILLONES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592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1255"/>
            <a:ext cx="7180178" cy="342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806559"/>
            <a:ext cx="6356970" cy="300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37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 descr="data:image/jpeg;base64,/9j/4AAQSkZJRgABAQAAAQABAAD/2wCEAAkGBhQSERMUEhQWFRUWFxcYFxcWFBYYGRgXHhgXGBgXFxoaGyYeGBojGRgVHy8gIycpLCwsGh8xNjAqNSYrLSkBCQoKDgwOGA8PGiwkHyQpLywpNSwvLCwsLTU1LC8sLDUtLC8sLCwsKSkpLCotLCwsKSksLC8sNSwpLCwpLCwsKf/AABEIALsBDQMBIgACEQEDEQH/xAAcAAEAAgMBAQEAAAAAAAAAAAAABAUDBgcCAQj/xABHEAACAQIEAwUFBAUKBQUBAAABAhEAAwQSITEFQVEGEyJhcQcygZGhFCNCsVJyssHRMzRikpOiwtLh8BUkQ3OCY2R0s/EX/8QAGQEBAAMBAQAAAAAAAAAAAAAAAAECAwQF/8QALxEBAAIBAQMKBQUAAAAAAAAAAAECEQMSIUEEEzFRYXGRsdHwIjKBoeEFFUJSwf/aAAwDAQACEQMRAD8A7XSlKBSlKBSlKBSlKBSlKBSlfGaAT0oPF6+qCWMDzqMeKpuDmHkPr51VYjiOZjKuSOiyOulV9wtnn7xJ00AjpJlatgbVaxyNEHfrpWbNrFanatkuCGY6TrliYIkwo5GrjBY6EKr4iu5O2vXqZqJgTcTjQk/iI5CJ/gKqrvaNgQO6YfBf89QcZctO33gJYTr3bH1g5YPwqv7tO88KAkSPFYfy12EetUy0irZMP2hBMMjDz0+UAmpy8QUxG5MBdJmtcud8ib2wBAAVH9BHi/dUXDs7ONjl23Gpmc2p18vOmSaw3YTzr4rg7EH0NVWHx5/6txR8AAfXWrRGEaEH0irM3ulKUClKUClKUClKUClKUClKUClKUClKUClKUClKUClKUCvFwiNdq91huYlRzn01oNc4hbYNNtkJUzO4ZIOmh35/DzmoOOXEEaNZII6P8Oew0ra7l9G94HyMbVDxdiBIyldRPIT+kIkD0n4VORAw1ohIG7MVHzgflNWxwYtWoHOJ6E7/AMfnWIJrbLGIJO+k5dI5amK92m3W5EOpjlE6/D/WkiEXkxy5/wAKqRYGdoZwJP4zAGYn5aCp1swCTyPzP+4qptYs7dxezkagARz8Qk9T0586zaJPczu7idpdtOhOszHL418YgAKrx5ElfSIDUw1/xFRbbMDqWE6dRBP/AO1Iu2ZOpuf1/CPKF2olhS0MwZ2UDqbub6FI+tbJwnFZ1PjV42IA+sGJqhtgLoBnHqZ6R4j/ALmrDBPlg5cuu0g6fAkVMImF9SvgNfaszKUpQKUpQKUpQKUpQKUpQKUpQKUpQKUpQKUpQKUpQVvEeIhTl8XmQpPw0FQnvSPCY9RJHqJBr1iLpH4C3PQr+8isHeBxqCnrln4bx8aqhJR+R3j0nzHlXq1fIbSQfzFU2PwttiCzjQFdWK6HcEjkfhUV8LZkGdJ1HfEzJEkeLUb6evU1OBeYiWTKdx+Ygg+U/wAasMTeDYcuOSyOoI/fOlVtvu0TwssKQDLgmCTuSZ941Gzux7lDKvDNzgeWsQ0fmasMmPtwA5JjksfiPPzqEXZAS0Bm2A1jkCT5dOpq1x2ZHQgpCgjxAka6aAalo5edVeIw4BJeToDlJhustGw8uXOqzC8SjWMMyrBuZF1nWGPmdyP97VLHDgyg5ww6MvhPqBGtRsPi84hY8wuUfLX66/uqYbjLHgOvM5nj4KDVVmNsFljLbSeoCAeUeAmpmGa5PiUR1zGf2AKhrZG5NxjEGbT7eXhrLg8MA05WMbHKwI8oMT8BRLaMK0ovpWWvFlYUDyr3V2RSlKBSlKBSlKBSlKBSlKBSlKBSlKBSlKBSlKBSlKCkxalWIzADlpr5Rr+6sDIYmCTOgIJ+e0fGrrF4NbgggT1I+h8qpMVwYrAAWT7uVQDPlzEbzUIU/bKy1zA4q3oSbFwwBzClvzArgt/Gk28EBr3KsT5TiHOv936V+mDwom2yZT4lKkkbyCDPzrkPBvYxjVtYsXUQO1gLZi6p8YvWrn/joh+det+n61KVtF54x6KWjLVsX95Y4rf64q10/Hcvv/hFbT2Y7bYnC3L1t2S4lnArdtjuwsMLFpkUkeIgB8pk6xIipVv2U4tOE4i0yJ374i3c/lUju1Qgkttux0rFgvZ5imv3S2RVuYMWQ2cHxixaQSBrlzrv0rrvq6FotWZiY4eEflGJOzvbzGXcXglxL98mKVjlS2LbWz3l60AhSCdbc68m8prq+G4ATrC2hM5YzsTyLknX01rl/YLsBixj8I19Utpg1YyLgY3Je665QNvFc1mNB1NdvrzeW83txzePp3+i9c8VNe4PcGqOpPmsfkagXUdSFuMU9FEH0bUVtFR71kkzAIiMp5yZJB66D/SuDC+VEmHI0XM09TlHnLaSat8FgyurAeUGY9ZFS1nnr66H48q9BQNhFMGX2lKVKClKUClKUClKUClKUClKUClKUClKUClKUClKUEbiFl3tutq53TkeF8qtlPIlWEEdR+VcW417QuL4S81m+6B1/wDRtww5MpgSp6/vBFdyrSvargcK+DL4g5biz3DKAXLn8AHNTzGw33AoObf/ANf4j+na/sVr7a9r2PBJmySeZtE/49q1Luqd1Qd/9m/aW9jsI12/kzi66DIpUZQqEaEnWWNVtzG8Uz4xRbfIO8OHYIs/zkBAGzSQbJJAgaD0n17Gkjh5879z9m2P3VvdXpfZ4ZHMeI4/jD4UZrbq+a4GC2req/8AKsmYGYGuJGkTGvKoGEx3GGtse5VSocx3Kmf5MKo8czDMw3kgjXl0/jH8nHUjQbmDOnyrFw+24tsWBG5AI8U7zW8a8Y+SPBXDW+xwxRxVxsRoO6tnLkCwxQFwCCZAJy6k6qdQNK3etY7PX4xDA7sDHrIP5CrjE3mDGZA5Vz3ttTlMJ9KqvtZ61ktY+N9RVUrGleUcESNq9UClKUClKUClKUClKUClKUClKUClKUClKUClKUClKUGHF4pbSNcuHKiAsxPIDU1wHtb2ifHYg3GkINLafoJ/mO5PXyArfvaxx05UwqH3oe56T4F+YLfBa5n3VBGsYNnZVRSzMQFUCSSdgBWXiHCrli41u6hR1MEH6EciDyI0NdZ9mfZEWrYxV0feOPuwfwIfxfrMPp6mrvtj2PTHW+S3kH3b/wCBuqn6HUcwQrfZIkcPH/duf4a3StY9nfD3s4Lu7ilXW7dBB/W+o8+dbPQY3tAkE8th59a9kV9pQRF4Yg2EGQZ5yNv3n4mpTCd6+0oKzG4AjxJtzH8KrO/rZqouOYHL94u34h0PWg+4HiOUwfdO/l51eVpXf1sPAcdnUqd1/Z5fLb5UFpSlKBSlKBSlKBSlKBSlKBSlKBSlKBSlKBSlKBSlV/H8R3eFvuNxbePUggfUig4zx/GnEYm9dOzOcv6o0Uf1QKy9l+B/acVatkeGcz/qLq3z2+NRe5revZdgfFfudAqD4ksfyWg6ABGg0r7SlApSlApSlApSlArzcthgQdQRB9K+XLoUEsQoG5JAA+JqqxPavDp+POeiAn67fWg1jGobdxkP4THqOR+Iis/B+IZLyHkTlPodPzg/CofHOMLfuZ0UroAZI1iddNtNPhVd39B1K7dCiWIUdSQPzrBh+J27jFUYMQJMSQB67VzZ8UWMklj5kk1u3BsP9mW2tzKHvPH4pJyM2TaAQFby0NBdu4AkkAdTpX1WBAIMg6gjmKwY7G27Ntrl1gqKJYsQB6a8ydAOZIqNw7HzYsnxXJUAsoLDMAAxnn4p12O9CIysa+Go4x39C5/UNecRxa1bNsXHCG57gfw5jE5ZOgaOUzU4wmYmEkGNJ/Ka+g1X8Jw4axaa5945QFndVLEnVhtpBJECIiKnogAgAAdAIFQh6pSlApSlApWpdrcZj8LeXE4cDEYUJlv4aBnWCT31sgSTB1Gu2x/DZcB7Z4TGIGs3kkjVGZQw9ROvqJFbczbZ243x2cO/3hGV3Svla5/x7EC/iQLaPbsOoNpcwv8AdlFYXkklboY94AsL7hAYkEVStJtnCWyUrHh76uquhDKwDKRsVIkEeoIrJVAqm7YfzK/+qP21q5qBxzBm7h7qKJZl0G2sgj8qDj/dV0L2cJGHu/8Ad/wLVVZ7A3z7xtr6sT+yD+dbV2a4EcKjqXD5mzaAiNI5nXlQXFKUoFKUoFKUoFKUoPjKCIIkHka1fjPYpXlrBCN+gfdPp+j+XpW00ig5DjLD2mKXFKsOR/MciPMVg76uuY/hlu8uS6gYee48wdwfStA452Gu2sz2ZuWxrEE3AP1QJf0UT5Gg99kcFnud6yMyIdIAIz8pkjbf5VuWNxXeW2QW2kiBmRWAO4JXOCYOu420NVwv27dm1hcP43eVBa2xVY1uXbkiPDM5dyxVdJkTsLYtqbfd2s+oDOVCsvgMNqokEiDGxaYiYCPw7gyiC4u3Lu4u3xnCnn3alyLQ5ALr1J3q8tqY1OY9Yj6Vgdy7FVMBYzMpGbN4WCQQd1Mk76iN5EfF4IzKqCOYIk6RuTcHSgsajOHIYFEIOkZjBGszKfSsKG9A0A5QUG3XS6dKy3O8GX7y2PEN7Z1XmB95o3nr6UFVa4e1kzhmtWxqWs5z3RJ8TZVyzZ1JOZdNZKNUq1xR7i+4LB1nvbiErBgkKjENrtqBqPSs721AJi0TB2QSSNxq3TlNQ8aGa2Ws2rfeAqwVkBziRKyAQCwlQ0+EkE6AghJu4NGMm4pMASRZJMDckruRPl5V9ThaEaMDynJaOnMaLVZwe7Zu2lc3FLvmYoEshkMybWTIW8BBXWTIJJ6X2GshVAXb0A85hQB9KCL/AMKEg5tRrOS3M6a+76/OplpCN2LeoA/ICvdKBXPuEdjcFisRxHPhrdyyMQuRisEXe7H2hUdYbLngxMSxiugitP7JcSTCrdweIItXLLXrgL+Fbtguzi8jHRgA0MAZUjWttOcVtjp3e/KPqiUR8CeE4i0uEVmw18OHsNcdltOpTLcts2Yopzww20Ecq+drO0jcOZsVfC3LzW+6s2bKsFVc2cteuNq3iGkAc4GpIoPab2rZmtC2Li2yhbxo1sv4jqFYBsug3Arf+O4Kw5R71sOCjAz0lSpB8iW+dWvtTERX5pzlppTpxbOpnHY1Ts32g4hYweFvYjD4f7GRbDG3dc3rdtiFF5wfARJBKqZAJ0EGOj1z/F4W9jRisPhzZS3eVVdizBkUsS9wWlUrcc+ISCmpEzW/W1gADWABr5aa1jeJi05ROMQjcXxps4e9dABNu3ccA7EqpaD8q0DhPtVu3rmAQ2LY+1OysQzeGLmSR1011rdu1P8AMsX/APHvf/W1cI7I4FUxfCbgJm7eOaSIGW7lEaaaVz3tMWiId/JdHTvp2m0b46PCXZrHtFwL3+4W9LligOR8jOPwq8ZSZj1kRuK+4b2hYK53OW6fvmdbc23ElIzTK+Hcb1xbgVsm5grEHvk4gzNbg5lH/LAkjkPA/wDVNQ8Zh7iXcSFMDB3bhHlmvLa/hVOds6f2/SzjM+8x54fongfHLWLsi9YYtbJIBKsuo0OjAGrCtV9l2F7vhWFH6Ss/9a47D6EVtVdEb4eTq1it7VjoiSlKVLMpSlApSlArnXb7HPY4hZuBmCnD3hAYgZgl4AxMTLL8hXRa032hdj7uN7g2SgNvvA2diujZYiAehrDlEWmnw9Ln5TW06c7PTu83PeG8Suvbw1jvHzNixu7SQVsqBMzGpqw4V2txOF711KOjYrIwuF2P4jCmfCsT57Vf2fZxeXHWbwa33Vs2W945pREBhcsHxL1qHc9m2LyMM1oziO9jMdRDDfLoddtvOuGNPVrvjPvDzI0teu+M5j0eOIdvL9rGPdKIBmWyLT95mNoFybiExlzGJMck00q14Bj8ViMdj8PduA2xnQgMwyAsVBtGNCBO/lWvjsXib6d4xsA4h7eIBe4RchlY5IynYvBHUVuPDOCXMJjsZirjW/s9wM5MtnUDx+7Ededb0jV24m2cZ9XTTnpv8WcZ9fw2Dh2KBtW2ZiDdGYZ4Vjm8QEdQCBHlU6oHCrI7i0sk92AuhYap4DmGkmV1BqfXc9Ir4RX2sd23OzMv6sfvBoMVzh6HU5t50dhB8oNYL9lEgCZM6Ndua8x1/FGv51I+ymP5R/7k/s18u2YEm44A6Ff8tBQ4axiO+a0/dJNtHWLl+4DGZLqhiyEQxsnY6MeZ0l4hlt92rIzX3By27d25BgjOVdyoECGMwYGk8/d68BcsZWd+8d7ebwDJFtrp3SSD3YGnl0qYykugR1YowNwMQWVSlwAgAeFmaNdNM1B9t8OXnm8vvbhkeevWamVjSwASRMn+kT9CYHwrJQK1PtxaS5d4ej5NMUlw54PhHhgT+kWy+fwrbK0Xtv7O7uOvG8mIVCEVVRkbKIk+8GkSST7tWpjO8af7bUP2tNdO4Ef1rk/Wa6jxK/ba3ZJdQrG3pKyVcQN9YllOlcx7a9j8UtkX7iF3QffP3jXCVAgOxZztE+FVEE6VJ4fxPDPwggDJiEtRMe8UYMDPIkKOlbxXoxw6kLa12Rsm7iPtGKu2AcqKqYgWQQZYkz786CNtOfKz7A4VcHaxdkO1y3ZfvAzQCQykkbwNEHMddJqj4XYw2Pw3eYu6yFAEBzhRPiImQZ3qbc4xfdUxOAQPe0F/DFlCX0ykErO1xTtB1BOh2qb1ztSiE7Be1Gzda2BYugXLiW5JtkBmLLr4pgZZ8wfhUUe1S0rXFuYZhkYhcjI0w4VpkLl3mrngnaDC3AivYOEuEgi1iLHdHOJ9xioVyJMFTOvnV9/wy1J+6tydT92upkGTprqAfUCuPZt1uvnNH+n3ahifaVaQW7gw7Au91GJKBgLQt95tqxl8oG3hOo0qMPazY1Jw7wSRobZMhUJzawfE0AjkJrdrfCrKgBbVsAFmAyLozGWYabk6k86+XOEWWEGzbIiI7tdoAjboAPgKjFusjU0eNZ8Ws2/aEC9tUsEh7IuibiqQMt9oOkRFk6g8+e1bRwzGG7Zt3CjWy6hsjRmWRMGP9+lLfC7KqFFq2FVcoGRYCgEQNNoZh6E9TWs9oPaRh8PKWYvXBpCGLa+RYaGOiz8KtETxZXtSfljDbbt0KpZiFUakkgADzJ0Fa2vbdLuIt2MMO8zNDXDIUKNWKjdjAOug9a5jxftLfxbTeeROiDRF9F6+Zk+dbX7LsBmvXbp2RQo/WY6/3VPzqWbpVKUoFK83LgUSxAHUkAfM1RcQ7WIulrxt1/CP3t8PnQX9ahjrPEzdvd22W3Lm1rYMjZRqJGmonnuedeuFcfcXCbjFlbfy6EDkPKtsBnaqWrtcZ+il6bfGY7mk4rCcU71HQ7W0B+9t5M2VA5Kx+kGOg9DWPu+LFLifiNtIbNaUhiwzBYEMcgMkEQW0JNbzcWQQDBIOo5eetQLiMoObEHTfwJPyAn6VXmYn+UqRyeJ37U+P4aLwO1xN8PaZGEKjW1h7OmRraEdDGRxrJBDdaueAPjbzfe3T93iWW6B3WXILatlICyZbw6HTMTroRYWrlu9cuYXOWGTvGU2EyMHds06aNnkkMATmkTrFn3DghBdPiDHRLYjUS0c9WHxOtTGjETnan7+iY5PETnbnxn0Zbr92xYyUOrGfcIAExE5Tz6ETsSR6GOQzlbNBynJLwejZZynXnTDWGU+K4X05hRB66CsptCCIEHfQa9ZrWW0sX21f6X9nc/y0+2r0f+zuf5azW7YUQoAHQCK9VCGG6jH3WA9Vnr/p8q8JauxrcUnqLZHL9frrUgmNToKjXr6sNLoXzDJzGm8+tBWcWuAXLAvXVBzNcRsjKqlVykswuABfvAsEwc8a1Ps4dwTD2hmJZstqCTA1Pj1O2pqIMOlzEs90Iy20W3bz5DJbx3XA84tL6o1WiZM2mXNHKJjTpy2+lB7QGNTJ15Rz0HwGleqUoFKUoI/EMCl609q4JS4pVh5EQY6Gua4PhdrC4DF4bFWkbEWc/cnJLXFuErZdDGxedATEGYronGuIGzZZlAZyVS2p2a47BEB8szAnyBqmxfZsoEvZnxF9Ltq7cZoBuKgcd3bUeFFUXHZUHPckmTpG6uZQhdjOwVq1hLQxVlHu6s2cTlnZY2kCPjWk+0LD3eH4629o5LLnvbcAAI6kZkjaASCB0aOVdjweMS6ge2cynY/QgjkQZBFQeP8AZfDY5FTFWhdCklZLAgmJgqQdYFI1JicmHNrftCv8XsXLdrhb3bQKh3TEBCG3BWU0Okxrodd6p7/EeKYMTbbEpbGyXluGPIMbfdkekelds4dwy1h7a2rFtbdtdlQQB/E+Z1NSq3rr6cbubjHfOfPH2Rietzb2d+1n7bdGFxFopfIbK6QUYKJOYDVDAPl6SBXSa8hBMwJO5jU+pr1WOralrZpExHbOf8hMdqBx3hQxOHu2SSudSAQTodwdNxIEjmJFfn+9hGtXGtuMroxVh0IMGv0fXM/ar2chlxaDeEux12R/l4T6LWSWhWqtOHcRu2jNq46dcrET6xvVfgbBd1RdWZgo9SQB9TW1YjsBjLZ0ti4OqOp+hg/SgyYftnix/wBYn1VD+a1nPa3FNveI9FVfyFVo7PYld7F3+zb9wqVh+AYg7WLnxQj86D62JdzLszHqxJ/Os9qrDB9jsQ3vKqD+kw/JZrYMB2PtprcYuenur/E/Ogo+HYB7phBPU8h6mtzwGF7u2FLFo5/uHlWa3aCgBQABsAIFe6BXkrzG/WK9Vhuo5PhcAdCk/XMKCm7QYFmFsjLcu5ioWMme0VJu2icxIlVDAzo6oeVSsLimYW3tZWshIJbvDeBWQ6EQSXkCQdcyEEEmVkNhMjm6qm5cbKpzOQFUDZAZCgmCQNzEkwKiphXF7vVtlcwi4gupkuHQB2BX31AAzAgkaEEBYCxwmKW4iuhlWGhgjygggEEGQQQCCK9i6JiRPSRPyqrxGKBuorIovKC1tTfCsZ0aI1ZYGogjQSNqy2LV5VuHwFyxKhyFGXoXRJ6wSpPWd6CyrDbxasYGb4o4/MViOKfOirbDKR437xYXyAjMx6aAelRMPeNq1cud1fZmuMzKcjOTA90d5lCBQqgTyoLS4dDpPlpr5amKqeI3AALdu2ov3MwQFEOQaBrzASMiyD/SOVfxV8wnGjiGixsEBZnQlQxJGTOjFGYRqFLRzIkVMwWAyPccwS5ktqWMEwsk6IoMBQIHiO5MzjcnG57w/D0VFUgMQACzIssQNSYESTrp1qQlsDYActABp0r1SoQUpSgUpSgr+OcMN+0FRsjo6XLbESA6MGXMOanUHyJqC+Axt7S5fTDr/wC2TO5/87ykL8FJ86vqVpXUmIxu8EYV/BODLhrZRXuXJZnZ7jBnZ2MsxIAHyAqwpSs0lKUoFKUoFR8fglvW3tXBKupUjyPTzG48xUilByfsh2aa3xTu7gn7PmcnkQNLbD1LK1dYrAuFUXDcyjOVCluZUEkD5k1noFKUoFKUoFKUoFKUoFKUoK/iCd8TayW2WAW71S6zyhNATsZzCJ0nWIdvs0w93FX0H6CFSkdMt8XYHkCKvKUFWvBnAhcVeX9VMKPj/N6iN2aO73Dio1y4mWBPopFpT590av6+MJEHUGgw4K9nt22yMmZVORgAySAcpAMAjaBWevNu2AIAAHQCK9UClKUClKU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8" name="AutoShape 9" descr="data:image/jpeg;base64,/9j/4AAQSkZJRgABAQAAAQABAAD/2wCEAAkGBhQSERMUEhQWFRUWFxcYFxcWFBYYGRgXHhgXGBgXFxoaGyYeGBojGRgVHy8gIycpLCwsGh8xNjAqNSYrLSkBCQoKDgwOGA8PGiwkHyQpLywpNSwvLCwsLTU1LC8sLDUtLC8sLCwsKSkpLCotLCwsKSksLC8sNSwpLCwpLCwsKf/AABEIALsBDQMBIgACEQEDEQH/xAAcAAEAAgMBAQEAAAAAAAAAAAAABAUDBgcCAQj/xABHEAACAQIEAwUFBAUKBQUBAAABAhEAAwQSITEFQVEGEyJhcQcygZGhFCNCsVJyssHRMzRikpOiwtLh8BUkQ3OCY2R0s/EX/8QAGQEBAAMBAQAAAAAAAAAAAAAAAAECAwQF/8QALxEBAAIBAQMKBQUAAAAAAAAAAAECEQMSIUEEEzFRYXGRsdHwIjKBoeEFFUJSwf/aAAwDAQACEQMRAD8A7XSlKBSlKBSlKBSlKBSlKBSlfGaAT0oPF6+qCWMDzqMeKpuDmHkPr51VYjiOZjKuSOiyOulV9wtnn7xJ00AjpJlatgbVaxyNEHfrpWbNrFanatkuCGY6TrliYIkwo5GrjBY6EKr4iu5O2vXqZqJgTcTjQk/iI5CJ/gKqrvaNgQO6YfBf89QcZctO33gJYTr3bH1g5YPwqv7tO88KAkSPFYfy12EetUy0irZMP2hBMMjDz0+UAmpy8QUxG5MBdJmtcud8ib2wBAAVH9BHi/dUXDs7ONjl23Gpmc2p18vOmSaw3YTzr4rg7EH0NVWHx5/6txR8AAfXWrRGEaEH0irM3ulKUClKUClKUClKUClKUClKUClKUClKUClKUClKUClKUCvFwiNdq91huYlRzn01oNc4hbYNNtkJUzO4ZIOmh35/DzmoOOXEEaNZII6P8Oew0ra7l9G94HyMbVDxdiBIyldRPIT+kIkD0n4VORAw1ohIG7MVHzgflNWxwYtWoHOJ6E7/AMfnWIJrbLGIJO+k5dI5amK92m3W5EOpjlE6/D/WkiEXkxy5/wAKqRYGdoZwJP4zAGYn5aCp1swCTyPzP+4qptYs7dxezkagARz8Qk9T0586zaJPczu7idpdtOhOszHL418YgAKrx5ElfSIDUw1/xFRbbMDqWE6dRBP/AO1Iu2ZOpuf1/CPKF2olhS0MwZ2UDqbub6FI+tbJwnFZ1PjV42IA+sGJqhtgLoBnHqZ6R4j/ALmrDBPlg5cuu0g6fAkVMImF9SvgNfaszKUpQKUpQKUpQKUpQKUpQKUpQKUpQKUpQKUpQKUpQVvEeIhTl8XmQpPw0FQnvSPCY9RJHqJBr1iLpH4C3PQr+8isHeBxqCnrln4bx8aqhJR+R3j0nzHlXq1fIbSQfzFU2PwttiCzjQFdWK6HcEjkfhUV8LZkGdJ1HfEzJEkeLUb6evU1OBeYiWTKdx+Ygg+U/wAasMTeDYcuOSyOoI/fOlVtvu0TwssKQDLgmCTuSZ941Gzux7lDKvDNzgeWsQ0fmasMmPtwA5JjksfiPPzqEXZAS0Bm2A1jkCT5dOpq1x2ZHQgpCgjxAka6aAalo5edVeIw4BJeToDlJhustGw8uXOqzC8SjWMMyrBuZF1nWGPmdyP97VLHDgyg5ww6MvhPqBGtRsPi84hY8wuUfLX66/uqYbjLHgOvM5nj4KDVVmNsFljLbSeoCAeUeAmpmGa5PiUR1zGf2AKhrZG5NxjEGbT7eXhrLg8MA05WMbHKwI8oMT8BRLaMK0ovpWWvFlYUDyr3V2RSlKBSlKBSlKBSlKBSlKBSlKBSlKBSlKBSlKBSlKCkxalWIzADlpr5Rr+6sDIYmCTOgIJ+e0fGrrF4NbgggT1I+h8qpMVwYrAAWT7uVQDPlzEbzUIU/bKy1zA4q3oSbFwwBzClvzArgt/Gk28EBr3KsT5TiHOv936V+mDwom2yZT4lKkkbyCDPzrkPBvYxjVtYsXUQO1gLZi6p8YvWrn/joh+det+n61KVtF54x6KWjLVsX95Y4rf64q10/Hcvv/hFbT2Y7bYnC3L1t2S4lnArdtjuwsMLFpkUkeIgB8pk6xIipVv2U4tOE4i0yJ374i3c/lUju1Qgkttux0rFgvZ5imv3S2RVuYMWQ2cHxixaQSBrlzrv0rrvq6FotWZiY4eEflGJOzvbzGXcXglxL98mKVjlS2LbWz3l60AhSCdbc68m8prq+G4ATrC2hM5YzsTyLknX01rl/YLsBixj8I19Utpg1YyLgY3Je665QNvFc1mNB1NdvrzeW83txzePp3+i9c8VNe4PcGqOpPmsfkagXUdSFuMU9FEH0bUVtFR71kkzAIiMp5yZJB66D/SuDC+VEmHI0XM09TlHnLaSat8FgyurAeUGY9ZFS1nnr66H48q9BQNhFMGX2lKVKClKUClKUClKUClKUClKUClKUClKUClKUClKUEbiFl3tutq53TkeF8qtlPIlWEEdR+VcW417QuL4S81m+6B1/wDRtww5MpgSp6/vBFdyrSvargcK+DL4g5biz3DKAXLn8AHNTzGw33AoObf/ANf4j+na/sVr7a9r2PBJmySeZtE/49q1Luqd1Qd/9m/aW9jsI12/kzi66DIpUZQqEaEnWWNVtzG8Uz4xRbfIO8OHYIs/zkBAGzSQbJJAgaD0n17Gkjh5879z9m2P3VvdXpfZ4ZHMeI4/jD4UZrbq+a4GC2req/8AKsmYGYGuJGkTGvKoGEx3GGtse5VSocx3Kmf5MKo8czDMw3kgjXl0/jH8nHUjQbmDOnyrFw+24tsWBG5AI8U7zW8a8Y+SPBXDW+xwxRxVxsRoO6tnLkCwxQFwCCZAJy6k6qdQNK3etY7PX4xDA7sDHrIP5CrjE3mDGZA5Vz3ttTlMJ9KqvtZ61ktY+N9RVUrGleUcESNq9UClKUClKUClKUClKUClKUClKUClKUClKUClKUClKUGHF4pbSNcuHKiAsxPIDU1wHtb2ifHYg3GkINLafoJ/mO5PXyArfvaxx05UwqH3oe56T4F+YLfBa5n3VBGsYNnZVRSzMQFUCSSdgBWXiHCrli41u6hR1MEH6EciDyI0NdZ9mfZEWrYxV0feOPuwfwIfxfrMPp6mrvtj2PTHW+S3kH3b/wCBuqn6HUcwQrfZIkcPH/duf4a3StY9nfD3s4Lu7ilXW7dBB/W+o8+dbPQY3tAkE8th59a9kV9pQRF4Yg2EGQZ5yNv3n4mpTCd6+0oKzG4AjxJtzH8KrO/rZqouOYHL94u34h0PWg+4HiOUwfdO/l51eVpXf1sPAcdnUqd1/Z5fLb5UFpSlKBSlKBSlKBSlKBSlKBSlKBSlKBSlKBSlKBSlV/H8R3eFvuNxbePUggfUig4zx/GnEYm9dOzOcv6o0Uf1QKy9l+B/acVatkeGcz/qLq3z2+NRe5revZdgfFfudAqD4ksfyWg6ABGg0r7SlApSlApSlApSlArzcthgQdQRB9K+XLoUEsQoG5JAA+JqqxPavDp+POeiAn67fWg1jGobdxkP4THqOR+Iis/B+IZLyHkTlPodPzg/CofHOMLfuZ0UroAZI1iddNtNPhVd39B1K7dCiWIUdSQPzrBh+J27jFUYMQJMSQB67VzZ8UWMklj5kk1u3BsP9mW2tzKHvPH4pJyM2TaAQFby0NBdu4AkkAdTpX1WBAIMg6gjmKwY7G27Ntrl1gqKJYsQB6a8ydAOZIqNw7HzYsnxXJUAsoLDMAAxnn4p12O9CIysa+Go4x39C5/UNecRxa1bNsXHCG57gfw5jE5ZOgaOUzU4wmYmEkGNJ/Ka+g1X8Jw4axaa5945QFndVLEnVhtpBJECIiKnogAgAAdAIFQh6pSlApSlApWpdrcZj8LeXE4cDEYUJlv4aBnWCT31sgSTB1Gu2x/DZcB7Z4TGIGs3kkjVGZQw9ROvqJFbczbZ243x2cO/3hGV3Svla5/x7EC/iQLaPbsOoNpcwv8AdlFYXkklboY94AsL7hAYkEVStJtnCWyUrHh76uquhDKwDKRsVIkEeoIrJVAqm7YfzK/+qP21q5qBxzBm7h7qKJZl0G2sgj8qDj/dV0L2cJGHu/8Ad/wLVVZ7A3z7xtr6sT+yD+dbV2a4EcKjqXD5mzaAiNI5nXlQXFKUoFKUoFKUoFKUoPjKCIIkHka1fjPYpXlrBCN+gfdPp+j+XpW00ig5DjLD2mKXFKsOR/MciPMVg76uuY/hlu8uS6gYee48wdwfStA452Gu2sz2ZuWxrEE3AP1QJf0UT5Gg99kcFnud6yMyIdIAIz8pkjbf5VuWNxXeW2QW2kiBmRWAO4JXOCYOu420NVwv27dm1hcP43eVBa2xVY1uXbkiPDM5dyxVdJkTsLYtqbfd2s+oDOVCsvgMNqokEiDGxaYiYCPw7gyiC4u3Lu4u3xnCnn3alyLQ5ALr1J3q8tqY1OY9Yj6Vgdy7FVMBYzMpGbN4WCQQd1Mk76iN5EfF4IzKqCOYIk6RuTcHSgsajOHIYFEIOkZjBGszKfSsKG9A0A5QUG3XS6dKy3O8GX7y2PEN7Z1XmB95o3nr6UFVa4e1kzhmtWxqWs5z3RJ8TZVyzZ1JOZdNZKNUq1xR7i+4LB1nvbiErBgkKjENrtqBqPSs721AJi0TB2QSSNxq3TlNQ8aGa2Ws2rfeAqwVkBziRKyAQCwlQ0+EkE6AghJu4NGMm4pMASRZJMDckruRPl5V9ThaEaMDynJaOnMaLVZwe7Zu2lc3FLvmYoEshkMybWTIW8BBXWTIJJ6X2GshVAXb0A85hQB9KCL/AMKEg5tRrOS3M6a+76/OplpCN2LeoA/ICvdKBXPuEdjcFisRxHPhrdyyMQuRisEXe7H2hUdYbLngxMSxiugitP7JcSTCrdweIItXLLXrgL+Fbtguzi8jHRgA0MAZUjWttOcVtjp3e/KPqiUR8CeE4i0uEVmw18OHsNcdltOpTLcts2Yopzww20Ecq+drO0jcOZsVfC3LzW+6s2bKsFVc2cteuNq3iGkAc4GpIoPab2rZmtC2Li2yhbxo1sv4jqFYBsug3Arf+O4Kw5R71sOCjAz0lSpB8iW+dWvtTERX5pzlppTpxbOpnHY1Ts32g4hYweFvYjD4f7GRbDG3dc3rdtiFF5wfARJBKqZAJ0EGOj1z/F4W9jRisPhzZS3eVVdizBkUsS9wWlUrcc+ISCmpEzW/W1gADWABr5aa1jeJi05ROMQjcXxps4e9dABNu3ccA7EqpaD8q0DhPtVu3rmAQ2LY+1OysQzeGLmSR1011rdu1P8AMsX/APHvf/W1cI7I4FUxfCbgJm7eOaSIGW7lEaaaVz3tMWiId/JdHTvp2m0b46PCXZrHtFwL3+4W9LligOR8jOPwq8ZSZj1kRuK+4b2hYK53OW6fvmdbc23ElIzTK+Hcb1xbgVsm5grEHvk4gzNbg5lH/LAkjkPA/wDVNQ8Zh7iXcSFMDB3bhHlmvLa/hVOds6f2/SzjM+8x54fongfHLWLsi9YYtbJIBKsuo0OjAGrCtV9l2F7vhWFH6Ss/9a47D6EVtVdEb4eTq1it7VjoiSlKVLMpSlApSlArnXb7HPY4hZuBmCnD3hAYgZgl4AxMTLL8hXRa032hdj7uN7g2SgNvvA2diujZYiAehrDlEWmnw9Ln5TW06c7PTu83PeG8Suvbw1jvHzNixu7SQVsqBMzGpqw4V2txOF711KOjYrIwuF2P4jCmfCsT57Vf2fZxeXHWbwa33Vs2W945pREBhcsHxL1qHc9m2LyMM1oziO9jMdRDDfLoddtvOuGNPVrvjPvDzI0teu+M5j0eOIdvL9rGPdKIBmWyLT95mNoFybiExlzGJMck00q14Bj8ViMdj8PduA2xnQgMwyAsVBtGNCBO/lWvjsXib6d4xsA4h7eIBe4RchlY5IynYvBHUVuPDOCXMJjsZirjW/s9wM5MtnUDx+7Ededb0jV24m2cZ9XTTnpv8WcZ9fw2Dh2KBtW2ZiDdGYZ4Vjm8QEdQCBHlU6oHCrI7i0sk92AuhYap4DmGkmV1BqfXc9Ir4RX2sd23OzMv6sfvBoMVzh6HU5t50dhB8oNYL9lEgCZM6Ndua8x1/FGv51I+ymP5R/7k/s18u2YEm44A6Ff8tBQ4axiO+a0/dJNtHWLl+4DGZLqhiyEQxsnY6MeZ0l4hlt92rIzX3By27d25BgjOVdyoECGMwYGk8/d68BcsZWd+8d7ebwDJFtrp3SSD3YGnl0qYykugR1YowNwMQWVSlwAgAeFmaNdNM1B9t8OXnm8vvbhkeevWamVjSwASRMn+kT9CYHwrJQK1PtxaS5d4ej5NMUlw54PhHhgT+kWy+fwrbK0Xtv7O7uOvG8mIVCEVVRkbKIk+8GkSST7tWpjO8af7bUP2tNdO4Ef1rk/Wa6jxK/ba3ZJdQrG3pKyVcQN9YllOlcx7a9j8UtkX7iF3QffP3jXCVAgOxZztE+FVEE6VJ4fxPDPwggDJiEtRMe8UYMDPIkKOlbxXoxw6kLa12Rsm7iPtGKu2AcqKqYgWQQZYkz786CNtOfKz7A4VcHaxdkO1y3ZfvAzQCQykkbwNEHMddJqj4XYw2Pw3eYu6yFAEBzhRPiImQZ3qbc4xfdUxOAQPe0F/DFlCX0ykErO1xTtB1BOh2qb1ztSiE7Be1Gzda2BYugXLiW5JtkBmLLr4pgZZ8wfhUUe1S0rXFuYZhkYhcjI0w4VpkLl3mrngnaDC3AivYOEuEgi1iLHdHOJ9xioVyJMFTOvnV9/wy1J+6tydT92upkGTprqAfUCuPZt1uvnNH+n3ahifaVaQW7gw7Au91GJKBgLQt95tqxl8oG3hOo0qMPazY1Jw7wSRobZMhUJzawfE0AjkJrdrfCrKgBbVsAFmAyLozGWYabk6k86+XOEWWEGzbIiI7tdoAjboAPgKjFusjU0eNZ8Ws2/aEC9tUsEh7IuibiqQMt9oOkRFk6g8+e1bRwzGG7Zt3CjWy6hsjRmWRMGP9+lLfC7KqFFq2FVcoGRYCgEQNNoZh6E9TWs9oPaRh8PKWYvXBpCGLa+RYaGOiz8KtETxZXtSfljDbbt0KpZiFUakkgADzJ0Fa2vbdLuIt2MMO8zNDXDIUKNWKjdjAOug9a5jxftLfxbTeeROiDRF9F6+Zk+dbX7LsBmvXbp2RQo/WY6/3VPzqWbpVKUoFK83LgUSxAHUkAfM1RcQ7WIulrxt1/CP3t8PnQX9ahjrPEzdvd22W3Lm1rYMjZRqJGmonnuedeuFcfcXCbjFlbfy6EDkPKtsBnaqWrtcZ+il6bfGY7mk4rCcU71HQ7W0B+9t5M2VA5Kx+kGOg9DWPu+LFLifiNtIbNaUhiwzBYEMcgMkEQW0JNbzcWQQDBIOo5eetQLiMoObEHTfwJPyAn6VXmYn+UqRyeJ37U+P4aLwO1xN8PaZGEKjW1h7OmRraEdDGRxrJBDdaueAPjbzfe3T93iWW6B3WXILatlICyZbw6HTMTroRYWrlu9cuYXOWGTvGU2EyMHds06aNnkkMATmkTrFn3DghBdPiDHRLYjUS0c9WHxOtTGjETnan7+iY5PETnbnxn0Zbr92xYyUOrGfcIAExE5Tz6ETsSR6GOQzlbNBynJLwejZZynXnTDWGU+K4X05hRB66CsptCCIEHfQa9ZrWW0sX21f6X9nc/y0+2r0f+zuf5azW7YUQoAHQCK9VCGG6jH3WA9Vnr/p8q8JauxrcUnqLZHL9frrUgmNToKjXr6sNLoXzDJzGm8+tBWcWuAXLAvXVBzNcRsjKqlVykswuABfvAsEwc8a1Ps4dwTD2hmJZstqCTA1Pj1O2pqIMOlzEs90Iy20W3bz5DJbx3XA84tL6o1WiZM2mXNHKJjTpy2+lB7QGNTJ15Rz0HwGleqUoFKUoI/EMCl609q4JS4pVh5EQY6Gua4PhdrC4DF4bFWkbEWc/cnJLXFuErZdDGxedATEGYronGuIGzZZlAZyVS2p2a47BEB8szAnyBqmxfZsoEvZnxF9Ltq7cZoBuKgcd3bUeFFUXHZUHPckmTpG6uZQhdjOwVq1hLQxVlHu6s2cTlnZY2kCPjWk+0LD3eH4629o5LLnvbcAAI6kZkjaASCB0aOVdjweMS6ge2cynY/QgjkQZBFQeP8AZfDY5FTFWhdCklZLAgmJgqQdYFI1JicmHNrftCv8XsXLdrhb3bQKh3TEBCG3BWU0Okxrodd6p7/EeKYMTbbEpbGyXluGPIMbfdkekelds4dwy1h7a2rFtbdtdlQQB/E+Z1NSq3rr6cbubjHfOfPH2Rietzb2d+1n7bdGFxFopfIbK6QUYKJOYDVDAPl6SBXSa8hBMwJO5jU+pr1WOralrZpExHbOf8hMdqBx3hQxOHu2SSudSAQTodwdNxIEjmJFfn+9hGtXGtuMroxVh0IMGv0fXM/ar2chlxaDeEux12R/l4T6LWSWhWqtOHcRu2jNq46dcrET6xvVfgbBd1RdWZgo9SQB9TW1YjsBjLZ0ti4OqOp+hg/SgyYftnix/wBYn1VD+a1nPa3FNveI9FVfyFVo7PYld7F3+zb9wqVh+AYg7WLnxQj86D62JdzLszHqxJ/Os9qrDB9jsQ3vKqD+kw/JZrYMB2PtprcYuenur/E/Ogo+HYB7phBPU8h6mtzwGF7u2FLFo5/uHlWa3aCgBQABsAIFe6BXkrzG/WK9Vhuo5PhcAdCk/XMKCm7QYFmFsjLcu5ioWMme0VJu2icxIlVDAzo6oeVSsLimYW3tZWshIJbvDeBWQ6EQSXkCQdcyEEEmVkNhMjm6qm5cbKpzOQFUDZAZCgmCQNzEkwKiphXF7vVtlcwi4gupkuHQB2BX31AAzAgkaEEBYCxwmKW4iuhlWGhgjygggEEGQQQCCK9i6JiRPSRPyqrxGKBuorIovKC1tTfCsZ0aI1ZYGogjQSNqy2LV5VuHwFyxKhyFGXoXRJ6wSpPWd6CyrDbxasYGb4o4/MViOKfOirbDKR437xYXyAjMx6aAelRMPeNq1cud1fZmuMzKcjOTA90d5lCBQqgTyoLS4dDpPlpr5amKqeI3AALdu2ov3MwQFEOQaBrzASMiyD/SOVfxV8wnGjiGixsEBZnQlQxJGTOjFGYRqFLRzIkVMwWAyPccwS5ktqWMEwsk6IoMBQIHiO5MzjcnG57w/D0VFUgMQACzIssQNSYESTrp1qQlsDYActABp0r1SoQUpSgUpSgr+OcMN+0FRsjo6XLbESA6MGXMOanUHyJqC+Axt7S5fTDr/wC2TO5/87ykL8FJ86vqVpXUmIxu8EYV/BODLhrZRXuXJZnZ7jBnZ2MsxIAHyAqwpSs0lKUoFKUoFR8fglvW3tXBKupUjyPTzG48xUilByfsh2aa3xTu7gn7PmcnkQNLbD1LK1dYrAuFUXDcyjOVCluZUEkD5k1noFKUoFKUoFKUoFKUoFKUoK/iCd8TayW2WAW71S6zyhNATsZzCJ0nWIdvs0w93FX0H6CFSkdMt8XYHkCKvKUFWvBnAhcVeX9VMKPj/N6iN2aO73Dio1y4mWBPopFpT590av6+MJEHUGgw4K9nt22yMmZVORgAySAcpAMAjaBWevNu2AIAAHQCK9UClKUClKU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1" descr="data:image/jpeg;base64,/9j/4AAQSkZJRgABAQAAAQABAAD/2wCEAAkGBhQSERMUEhQWFRUWFxcYFxcWFBYYGRgXHhgXGBgXFxoaGyYeGBojGRgVHy8gIycpLCwsGh8xNjAqNSYrLSkBCQoKDgwOGA8PGiwkHyQpLywpNSwvLCwsLTU1LC8sLDUtLC8sLCwsKSkpLCotLCwsKSksLC8sNSwpLCwpLCwsKf/AABEIALsBDQMBIgACEQEDEQH/xAAcAAEAAgMBAQEAAAAAAAAAAAAABAUDBgcCAQj/xABHEAACAQIEAwUFBAUKBQUBAAABAhEAAwQSITEFQVEGEyJhcQcygZGhFCNCsVJyssHRMzRikpOiwtLh8BUkQ3OCY2R0s/EX/8QAGQEBAAMBAQAAAAAAAAAAAAAAAAECAwQF/8QALxEBAAIBAQMKBQUAAAAAAAAAAAECEQMSIUEEEzFRYXGRsdHwIjKBoeEFFUJSwf/aAAwDAQACEQMRAD8A7XSlKBSlKBSlKBSlKBSlKBSlfGaAT0oPF6+qCWMDzqMeKpuDmHkPr51VYjiOZjKuSOiyOulV9wtnn7xJ00AjpJlatgbVaxyNEHfrpWbNrFanatkuCGY6TrliYIkwo5GrjBY6EKr4iu5O2vXqZqJgTcTjQk/iI5CJ/gKqrvaNgQO6YfBf89QcZctO33gJYTr3bH1g5YPwqv7tO88KAkSPFYfy12EetUy0irZMP2hBMMjDz0+UAmpy8QUxG5MBdJmtcud8ib2wBAAVH9BHi/dUXDs7ONjl23Gpmc2p18vOmSaw3YTzr4rg7EH0NVWHx5/6txR8AAfXWrRGEaEH0irM3ulKUClKUClKUClKUClKUClKUClKUClKUClKUClKUClKUCvFwiNdq91huYlRzn01oNc4hbYNNtkJUzO4ZIOmh35/DzmoOOXEEaNZII6P8Oew0ra7l9G94HyMbVDxdiBIyldRPIT+kIkD0n4VORAw1ohIG7MVHzgflNWxwYtWoHOJ6E7/AMfnWIJrbLGIJO+k5dI5amK92m3W5EOpjlE6/D/WkiEXkxy5/wAKqRYGdoZwJP4zAGYn5aCp1swCTyPzP+4qptYs7dxezkagARz8Qk9T0586zaJPczu7idpdtOhOszHL418YgAKrx5ElfSIDUw1/xFRbbMDqWE6dRBP/AO1Iu2ZOpuf1/CPKF2olhS0MwZ2UDqbub6FI+tbJwnFZ1PjV42IA+sGJqhtgLoBnHqZ6R4j/ALmrDBPlg5cuu0g6fAkVMImF9SvgNfaszKUpQKUpQKUpQKUpQKUpQKUpQKUpQKUpQKUpQKUpQVvEeIhTl8XmQpPw0FQnvSPCY9RJHqJBr1iLpH4C3PQr+8isHeBxqCnrln4bx8aqhJR+R3j0nzHlXq1fIbSQfzFU2PwttiCzjQFdWK6HcEjkfhUV8LZkGdJ1HfEzJEkeLUb6evU1OBeYiWTKdx+Ygg+U/wAasMTeDYcuOSyOoI/fOlVtvu0TwssKQDLgmCTuSZ941Gzux7lDKvDNzgeWsQ0fmasMmPtwA5JjksfiPPzqEXZAS0Bm2A1jkCT5dOpq1x2ZHQgpCgjxAka6aAalo5edVeIw4BJeToDlJhustGw8uXOqzC8SjWMMyrBuZF1nWGPmdyP97VLHDgyg5ww6MvhPqBGtRsPi84hY8wuUfLX66/uqYbjLHgOvM5nj4KDVVmNsFljLbSeoCAeUeAmpmGa5PiUR1zGf2AKhrZG5NxjEGbT7eXhrLg8MA05WMbHKwI8oMT8BRLaMK0ovpWWvFlYUDyr3V2RSlKBSlKBSlKBSlKBSlKBSlKBSlKBSlKBSlKBSlKCkxalWIzADlpr5Rr+6sDIYmCTOgIJ+e0fGrrF4NbgggT1I+h8qpMVwYrAAWT7uVQDPlzEbzUIU/bKy1zA4q3oSbFwwBzClvzArgt/Gk28EBr3KsT5TiHOv936V+mDwom2yZT4lKkkbyCDPzrkPBvYxjVtYsXUQO1gLZi6p8YvWrn/joh+det+n61KVtF54x6KWjLVsX95Y4rf64q10/Hcvv/hFbT2Y7bYnC3L1t2S4lnArdtjuwsMLFpkUkeIgB8pk6xIipVv2U4tOE4i0yJ374i3c/lUju1Qgkttux0rFgvZ5imv3S2RVuYMWQ2cHxixaQSBrlzrv0rrvq6FotWZiY4eEflGJOzvbzGXcXglxL98mKVjlS2LbWz3l60AhSCdbc68m8prq+G4ATrC2hM5YzsTyLknX01rl/YLsBixj8I19Utpg1YyLgY3Je665QNvFc1mNB1NdvrzeW83txzePp3+i9c8VNe4PcGqOpPmsfkagXUdSFuMU9FEH0bUVtFR71kkzAIiMp5yZJB66D/SuDC+VEmHI0XM09TlHnLaSat8FgyurAeUGY9ZFS1nnr66H48q9BQNhFMGX2lKVKClKUClKUClKUClKUClKUClKUClKUClKUClKUEbiFl3tutq53TkeF8qtlPIlWEEdR+VcW417QuL4S81m+6B1/wDRtww5MpgSp6/vBFdyrSvargcK+DL4g5biz3DKAXLn8AHNTzGw33AoObf/ANf4j+na/sVr7a9r2PBJmySeZtE/49q1Luqd1Qd/9m/aW9jsI12/kzi66DIpUZQqEaEnWWNVtzG8Uz4xRbfIO8OHYIs/zkBAGzSQbJJAgaD0n17Gkjh5879z9m2P3VvdXpfZ4ZHMeI4/jD4UZrbq+a4GC2req/8AKsmYGYGuJGkTGvKoGEx3GGtse5VSocx3Kmf5MKo8czDMw3kgjXl0/jH8nHUjQbmDOnyrFw+24tsWBG5AI8U7zW8a8Y+SPBXDW+xwxRxVxsRoO6tnLkCwxQFwCCZAJy6k6qdQNK3etY7PX4xDA7sDHrIP5CrjE3mDGZA5Vz3ttTlMJ9KqvtZ61ktY+N9RVUrGleUcESNq9UClKUClKUClKUClKUClKUClKUClKUClKUClKUClKUGHF4pbSNcuHKiAsxPIDU1wHtb2ifHYg3GkINLafoJ/mO5PXyArfvaxx05UwqH3oe56T4F+YLfBa5n3VBGsYNnZVRSzMQFUCSSdgBWXiHCrli41u6hR1MEH6EciDyI0NdZ9mfZEWrYxV0feOPuwfwIfxfrMPp6mrvtj2PTHW+S3kH3b/wCBuqn6HUcwQrfZIkcPH/duf4a3StY9nfD3s4Lu7ilXW7dBB/W+o8+dbPQY3tAkE8th59a9kV9pQRF4Yg2EGQZ5yNv3n4mpTCd6+0oKzG4AjxJtzH8KrO/rZqouOYHL94u34h0PWg+4HiOUwfdO/l51eVpXf1sPAcdnUqd1/Z5fLb5UFpSlKBSlKBSlKBSlKBSlKBSlKBSlKBSlKBSlKBSlV/H8R3eFvuNxbePUggfUig4zx/GnEYm9dOzOcv6o0Uf1QKy9l+B/acVatkeGcz/qLq3z2+NRe5revZdgfFfudAqD4ksfyWg6ABGg0r7SlApSlApSlApSlArzcthgQdQRB9K+XLoUEsQoG5JAA+JqqxPavDp+POeiAn67fWg1jGobdxkP4THqOR+Iis/B+IZLyHkTlPodPzg/CofHOMLfuZ0UroAZI1iddNtNPhVd39B1K7dCiWIUdSQPzrBh+J27jFUYMQJMSQB67VzZ8UWMklj5kk1u3BsP9mW2tzKHvPH4pJyM2TaAQFby0NBdu4AkkAdTpX1WBAIMg6gjmKwY7G27Ntrl1gqKJYsQB6a8ydAOZIqNw7HzYsnxXJUAsoLDMAAxnn4p12O9CIysa+Go4x39C5/UNecRxa1bNsXHCG57gfw5jE5ZOgaOUzU4wmYmEkGNJ/Ka+g1X8Jw4axaa5945QFndVLEnVhtpBJECIiKnogAgAAdAIFQh6pSlApSlApWpdrcZj8LeXE4cDEYUJlv4aBnWCT31sgSTB1Gu2x/DZcB7Z4TGIGs3kkjVGZQw9ROvqJFbczbZ243x2cO/3hGV3Svla5/x7EC/iQLaPbsOoNpcwv8AdlFYXkklboY94AsL7hAYkEVStJtnCWyUrHh76uquhDKwDKRsVIkEeoIrJVAqm7YfzK/+qP21q5qBxzBm7h7qKJZl0G2sgj8qDj/dV0L2cJGHu/8Ad/wLVVZ7A3z7xtr6sT+yD+dbV2a4EcKjqXD5mzaAiNI5nXlQXFKUoFKUoFKUoFKUoPjKCIIkHka1fjPYpXlrBCN+gfdPp+j+XpW00ig5DjLD2mKXFKsOR/MciPMVg76uuY/hlu8uS6gYee48wdwfStA452Gu2sz2ZuWxrEE3AP1QJf0UT5Gg99kcFnud6yMyIdIAIz8pkjbf5VuWNxXeW2QW2kiBmRWAO4JXOCYOu420NVwv27dm1hcP43eVBa2xVY1uXbkiPDM5dyxVdJkTsLYtqbfd2s+oDOVCsvgMNqokEiDGxaYiYCPw7gyiC4u3Lu4u3xnCnn3alyLQ5ALr1J3q8tqY1OY9Yj6Vgdy7FVMBYzMpGbN4WCQQd1Mk76iN5EfF4IzKqCOYIk6RuTcHSgsajOHIYFEIOkZjBGszKfSsKG9A0A5QUG3XS6dKy3O8GX7y2PEN7Z1XmB95o3nr6UFVa4e1kzhmtWxqWs5z3RJ8TZVyzZ1JOZdNZKNUq1xR7i+4LB1nvbiErBgkKjENrtqBqPSs721AJi0TB2QSSNxq3TlNQ8aGa2Ws2rfeAqwVkBziRKyAQCwlQ0+EkE6AghJu4NGMm4pMASRZJMDckruRPl5V9ThaEaMDynJaOnMaLVZwe7Zu2lc3FLvmYoEshkMybWTIW8BBXWTIJJ6X2GshVAXb0A85hQB9KCL/AMKEg5tRrOS3M6a+76/OplpCN2LeoA/ICvdKBXPuEdjcFisRxHPhrdyyMQuRisEXe7H2hUdYbLngxMSxiugitP7JcSTCrdweIItXLLXrgL+Fbtguzi8jHRgA0MAZUjWttOcVtjp3e/KPqiUR8CeE4i0uEVmw18OHsNcdltOpTLcts2Yopzww20Ecq+drO0jcOZsVfC3LzW+6s2bKsFVc2cteuNq3iGkAc4GpIoPab2rZmtC2Li2yhbxo1sv4jqFYBsug3Arf+O4Kw5R71sOCjAz0lSpB8iW+dWvtTERX5pzlppTpxbOpnHY1Ts32g4hYweFvYjD4f7GRbDG3dc3rdtiFF5wfARJBKqZAJ0EGOj1z/F4W9jRisPhzZS3eVVdizBkUsS9wWlUrcc+ISCmpEzW/W1gADWABr5aa1jeJi05ROMQjcXxps4e9dABNu3ccA7EqpaD8q0DhPtVu3rmAQ2LY+1OysQzeGLmSR1011rdu1P8AMsX/APHvf/W1cI7I4FUxfCbgJm7eOaSIGW7lEaaaVz3tMWiId/JdHTvp2m0b46PCXZrHtFwL3+4W9LligOR8jOPwq8ZSZj1kRuK+4b2hYK53OW6fvmdbc23ElIzTK+Hcb1xbgVsm5grEHvk4gzNbg5lH/LAkjkPA/wDVNQ8Zh7iXcSFMDB3bhHlmvLa/hVOds6f2/SzjM+8x54fongfHLWLsi9YYtbJIBKsuo0OjAGrCtV9l2F7vhWFH6Ss/9a47D6EVtVdEb4eTq1it7VjoiSlKVLMpSlApSlArnXb7HPY4hZuBmCnD3hAYgZgl4AxMTLL8hXRa032hdj7uN7g2SgNvvA2diujZYiAehrDlEWmnw9Ln5TW06c7PTu83PeG8Suvbw1jvHzNixu7SQVsqBMzGpqw4V2txOF711KOjYrIwuF2P4jCmfCsT57Vf2fZxeXHWbwa33Vs2W945pREBhcsHxL1qHc9m2LyMM1oziO9jMdRDDfLoddtvOuGNPVrvjPvDzI0teu+M5j0eOIdvL9rGPdKIBmWyLT95mNoFybiExlzGJMck00q14Bj8ViMdj8PduA2xnQgMwyAsVBtGNCBO/lWvjsXib6d4xsA4h7eIBe4RchlY5IynYvBHUVuPDOCXMJjsZirjW/s9wM5MtnUDx+7Ededb0jV24m2cZ9XTTnpv8WcZ9fw2Dh2KBtW2ZiDdGYZ4Vjm8QEdQCBHlU6oHCrI7i0sk92AuhYap4DmGkmV1BqfXc9Ir4RX2sd23OzMv6sfvBoMVzh6HU5t50dhB8oNYL9lEgCZM6Ndua8x1/FGv51I+ymP5R/7k/s18u2YEm44A6Ff8tBQ4axiO+a0/dJNtHWLl+4DGZLqhiyEQxsnY6MeZ0l4hlt92rIzX3By27d25BgjOVdyoECGMwYGk8/d68BcsZWd+8d7ebwDJFtrp3SSD3YGnl0qYykugR1YowNwMQWVSlwAgAeFmaNdNM1B9t8OXnm8vvbhkeevWamVjSwASRMn+kT9CYHwrJQK1PtxaS5d4ej5NMUlw54PhHhgT+kWy+fwrbK0Xtv7O7uOvG8mIVCEVVRkbKIk+8GkSST7tWpjO8af7bUP2tNdO4Ef1rk/Wa6jxK/ba3ZJdQrG3pKyVcQN9YllOlcx7a9j8UtkX7iF3QffP3jXCVAgOxZztE+FVEE6VJ4fxPDPwggDJiEtRMe8UYMDPIkKOlbxXoxw6kLa12Rsm7iPtGKu2AcqKqYgWQQZYkz786CNtOfKz7A4VcHaxdkO1y3ZfvAzQCQykkbwNEHMddJqj4XYw2Pw3eYu6yFAEBzhRPiImQZ3qbc4xfdUxOAQPe0F/DFlCX0ykErO1xTtB1BOh2qb1ztSiE7Be1Gzda2BYugXLiW5JtkBmLLr4pgZZ8wfhUUe1S0rXFuYZhkYhcjI0w4VpkLl3mrngnaDC3AivYOEuEgi1iLHdHOJ9xioVyJMFTOvnV9/wy1J+6tydT92upkGTprqAfUCuPZt1uvnNH+n3ahifaVaQW7gw7Au91GJKBgLQt95tqxl8oG3hOo0qMPazY1Jw7wSRobZMhUJzawfE0AjkJrdrfCrKgBbVsAFmAyLozGWYabk6k86+XOEWWEGzbIiI7tdoAjboAPgKjFusjU0eNZ8Ws2/aEC9tUsEh7IuibiqQMt9oOkRFk6g8+e1bRwzGG7Zt3CjWy6hsjRmWRMGP9+lLfC7KqFFq2FVcoGRYCgEQNNoZh6E9TWs9oPaRh8PKWYvXBpCGLa+RYaGOiz8KtETxZXtSfljDbbt0KpZiFUakkgADzJ0Fa2vbdLuIt2MMO8zNDXDIUKNWKjdjAOug9a5jxftLfxbTeeROiDRF9F6+Zk+dbX7LsBmvXbp2RQo/WY6/3VPzqWbpVKUoFK83LgUSxAHUkAfM1RcQ7WIulrxt1/CP3t8PnQX9ahjrPEzdvd22W3Lm1rYMjZRqJGmonnuedeuFcfcXCbjFlbfy6EDkPKtsBnaqWrtcZ+il6bfGY7mk4rCcU71HQ7W0B+9t5M2VA5Kx+kGOg9DWPu+LFLifiNtIbNaUhiwzBYEMcgMkEQW0JNbzcWQQDBIOo5eetQLiMoObEHTfwJPyAn6VXmYn+UqRyeJ37U+P4aLwO1xN8PaZGEKjW1h7OmRraEdDGRxrJBDdaueAPjbzfe3T93iWW6B3WXILatlICyZbw6HTMTroRYWrlu9cuYXOWGTvGU2EyMHds06aNnkkMATmkTrFn3DghBdPiDHRLYjUS0c9WHxOtTGjETnan7+iY5PETnbnxn0Zbr92xYyUOrGfcIAExE5Tz6ETsSR6GOQzlbNBynJLwejZZynXnTDWGU+K4X05hRB66CsptCCIEHfQa9ZrWW0sX21f6X9nc/y0+2r0f+zuf5azW7YUQoAHQCK9VCGG6jH3WA9Vnr/p8q8JauxrcUnqLZHL9frrUgmNToKjXr6sNLoXzDJzGm8+tBWcWuAXLAvXVBzNcRsjKqlVykswuABfvAsEwc8a1Ps4dwTD2hmJZstqCTA1Pj1O2pqIMOlzEs90Iy20W3bz5DJbx3XA84tL6o1WiZM2mXNHKJjTpy2+lB7QGNTJ15Rz0HwGleqUoFKUoI/EMCl609q4JS4pVh5EQY6Gua4PhdrC4DF4bFWkbEWc/cnJLXFuErZdDGxedATEGYronGuIGzZZlAZyVS2p2a47BEB8szAnyBqmxfZsoEvZnxF9Ltq7cZoBuKgcd3bUeFFUXHZUHPckmTpG6uZQhdjOwVq1hLQxVlHu6s2cTlnZY2kCPjWk+0LD3eH4629o5LLnvbcAAI6kZkjaASCB0aOVdjweMS6ge2cynY/QgjkQZBFQeP8AZfDY5FTFWhdCklZLAgmJgqQdYFI1JicmHNrftCv8XsXLdrhb3bQKh3TEBCG3BWU0Okxrodd6p7/EeKYMTbbEpbGyXluGPIMbfdkekelds4dwy1h7a2rFtbdtdlQQB/E+Z1NSq3rr6cbubjHfOfPH2Rietzb2d+1n7bdGFxFopfIbK6QUYKJOYDVDAPl6SBXSa8hBMwJO5jU+pr1WOralrZpExHbOf8hMdqBx3hQxOHu2SSudSAQTodwdNxIEjmJFfn+9hGtXGtuMroxVh0IMGv0fXM/ar2chlxaDeEux12R/l4T6LWSWhWqtOHcRu2jNq46dcrET6xvVfgbBd1RdWZgo9SQB9TW1YjsBjLZ0ti4OqOp+hg/SgyYftnix/wBYn1VD+a1nPa3FNveI9FVfyFVo7PYld7F3+zb9wqVh+AYg7WLnxQj86D62JdzLszHqxJ/Os9qrDB9jsQ3vKqD+kw/JZrYMB2PtprcYuenur/E/Ogo+HYB7phBPU8h6mtzwGF7u2FLFo5/uHlWa3aCgBQABsAIFe6BXkrzG/WK9Vhuo5PhcAdCk/XMKCm7QYFmFsjLcu5ioWMme0VJu2icxIlVDAzo6oeVSsLimYW3tZWshIJbvDeBWQ6EQSXkCQdcyEEEmVkNhMjm6qm5cbKpzOQFUDZAZCgmCQNzEkwKiphXF7vVtlcwi4gupkuHQB2BX31AAzAgkaEEBYCxwmKW4iuhlWGhgjygggEEGQQQCCK9i6JiRPSRPyqrxGKBuorIovKC1tTfCsZ0aI1ZYGogjQSNqy2LV5VuHwFyxKhyFGXoXRJ6wSpPWd6CyrDbxasYGb4o4/MViOKfOirbDKR437xYXyAjMx6aAelRMPeNq1cud1fZmuMzKcjOTA90d5lCBQqgTyoLS4dDpPlpr5amKqeI3AALdu2ov3MwQFEOQaBrzASMiyD/SOVfxV8wnGjiGixsEBZnQlQxJGTOjFGYRqFLRzIkVMwWAyPccwS5ktqWMEwsk6IoMBQIHiO5MzjcnG57w/D0VFUgMQACzIssQNSYESTrp1qQlsDYActABp0r1SoQUpSgUpSgr+OcMN+0FRsjo6XLbESA6MGXMOanUHyJqC+Axt7S5fTDr/wC2TO5/87ykL8FJ86vqVpXUmIxu8EYV/BODLhrZRXuXJZnZ7jBnZ2MsxIAHyAqwpSs0lKUoFKUoFR8fglvW3tXBKupUjyPTzG48xUilByfsh2aa3xTu7gn7PmcnkQNLbD1LK1dYrAuFUXDcyjOVCluZUEkD5k1noFKUoFKUoFKUoFKUoFKUoK/iCd8TayW2WAW71S6zyhNATsZzCJ0nWIdvs0w93FX0H6CFSkdMt8XYHkCKvKUFWvBnAhcVeX9VMKPj/N6iN2aO73Dio1y4mWBPopFpT590av6+MJEHUGgw4K9nt22yMmZVORgAySAcpAMAjaBWevNu2AIAAHQCK9UClKUClKU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4284"/>
            <a:ext cx="4788024" cy="508298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Unravelling the effects of the environment and host genotype on the gut microbiom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7"/>
          <a:stretch/>
        </p:blipFill>
        <p:spPr bwMode="auto">
          <a:xfrm>
            <a:off x="4788024" y="803389"/>
            <a:ext cx="4355976" cy="53284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7" descr="data:image/jpeg;base64,/9j/4AAQSkZJRgABAQAAAQABAAD/2wCEAAkGBxQTEBUUDxQVFBQXFRcVGBUVFBgXFxcWFxQXFxUUFRcZHCggGBolGxUXIjIhJSkrLi4uGB8zODMsNygtLysBCgoKDg0OGxAQGywkICQsLCwsLC0sLDQsLCwsLCwsLCwsLCwsLCwsLCwsLCwsLCwsLCwsLCwsLCwsLCwsLCwsLP/AABEIALcBEwMBEQACEQEDEQH/xAAcAAEAAQUBAQAAAAAAAAAAAAAABQECAwQGCAf/xABMEAABAwIDBAYGBQcKBgMBAAABAAIDBBESITEFQVFhBiIycYGRBxNCUqGxFCNicsEzNVOSsrPRFTZDc3SClKLh8BckY5PS02TCwyX/xAAbAQEAAgMBAQAAAAAAAAAAAAAAAQMCBAUGB//EADgRAAIBAgQDBgMHBAIDAAAAAAABAgMRBBIhMQVBURMiMmFxgRSRoSMzQlKxwdEVYuHwcpIGJGP/2gAMAwEAAhEDEQA/APt73AAk5AZk8BxQHxToT6SXTbbqWOdennk+qB0aIxgbbhiaA480Gp9rBQalyAIAgCAIAgCAICiAIAgCAIAgCAqgKIAgCAICqAIAgKICqAIAgCAICiAqgCAwV1K2WN8cgJY9pY4AkXa4WIuCCMjuQHlbYmwRJteaniJZgmlbGQTduGUtaL66KJRurGdOeSV7XPsjNhbThH1c7zb7Zd+1dafYVF4ah2FxLCSVqlBeuxcNq7Wi7QDx9qMH9myZcVHmmO04VPxRlH0M0fT+oZlPTA82kt+BBT4itHxQ+RPwGCqfd17eTRI03pGpzlIyWM82hw+Bv8FKxkfxJmMuB1rXhKMvRkzRdKKSS2Cdl+DjhPk6yujiaUtmaVXhuKpeKDsSzJARdpBHEG6tTT5mk046NF11JBUISVQBAUQFUAQFEBVAEAQBAEAQBAEAQBAEAQBAEAQBAEAQBAEB5q6F/wA45/7TN+/KA9KWQDCgMUlKx3aaD3hAR1V0bpn9qNvhkoaT3RlGco+F2IWs9H1O7sFzVTLDUpbo3aXE8VS8M37kQ/oJPEb005Hc4t+RVLwaX3baNxcalLSrTjL21KCr2rT6/Wge+0O+LbFQ4YmGzuZdrw2r44OHozbpvSE5ptVUzmneWH8HW+an4qcfHBh8Jo1fuKyfk9CeoOmNJLk2UNPuvBYfM5FWwxVOTtfU063CcXS1cLrqtSdjkBF2kEcQbq9NPY58k1o0XXUkC6AqgKIAgKoAgCAIAgCAIAgCAIAgCAIAgCAIAgKICqA809DP5yT/ANpn/flAelQgKoAgCAIClkBTCg22NWp2bFJ22NPeAnqCB2h0FppOyCw8lTPD057o3KPEMRR8E38yDk6HVVOb0c7gBuDiB5aFUPCNeCTR0FxiNRWxFNS8+Yj6UV9PlVQiVo9oDCfMCx8lHaV6fiVyfh+HYnwTcJdHsTmzOndLJYPJhdwkyH62ishjKctHo/MorcGxMFmglJeR0sM7Xi7CHDiDcfBbKd9jlyjKLtJWL7qTEqgKoCiAqgKIAgAQFUAQBAEAQBAEAQBAEAQFEBVAebOh2fSWo/tM/wC/KA9JBAVQBAEAQBAEAQBAEBjkiDhZwB70BCbT6JU82rLHi3JVzpwn4lc2KOKq0XeEmjmpuhlRTkuoZnDfa9r940PitZ4PLrSk0/odSHF1NWxNNSX1KwdMKunOGugxD32ix8tD8FCrVqf3iv5on4LBYnWhPK+kv5Oo2P0npqj8nIA73H9V3kdfBbFOvCpszn4jh2IoeKOnVaomgVcaQugKoAgCAIAgCAIAgCAIAgCAIAgCAIAgPNvQgX6R1B/+TN+/cgPSIQFUAQBAEAQBAEAQBAEAQBAYKima8We0OHMIDl9r9BIJOtF9W7XLS616mGp1NWtToYbimJoaKV10exEB20aHf9IiG51ybcjqPiqctel4e8je7bAYzxrs5dVsTmxum9PMQ2T6mT3X6X5O087Kynioy0lozVxHCa1NZ6fej1R1DXAjLRbRzGmiqEBAVQBAEAQBAEAQBAEAQBAEAQAoDzb0B/nDP/aJf3zkB6RCAqgCAIAgCAIAgCAIAgCAogCAICjm3GaAgdtdE4KgG7cLvebkqqlGFRao2sPja+Hd6cvbkcyaGv2ebwO9dCPYdnYct48FrdjVpa03ddGdT4rB41Za6yS/Mtie2F0zhnOB/wBTL7j9Cfsnf81bSxKm7NWZqYrhdWis8e9HqjpmrZOYXIAgCAIAgCAIAgKICqAIAgCAIDzZ6O/5wT/18v71yA9JBAVQBAEAQBAEAQBAEAQBAEAQBAEAQFCEBzu3uiUFRc4cD9zm5eaqq0IVV30bmFx9bDO8JadOTOcZU1uzjaQGop/G7RyOdu4/Baz7ah/dH6nU/wDTx/8A85v5P+DsNidIIalt4X572HJw7x+K2aVaNRd05OKwVfDStUj78iVBVpqlUAQBAEAQBAEAQBAEAQBAebfRsP8A+9N/XyfvXID0kgCAIAgCAIAgCAIAgCAIAgCAIAgCAIClkBbJEHCzhcHigOO250L63rqJxilGeRsCtWrhk3mhozq4XikoR7Ot3ofVehZsXpg5jxBtFvq36CS3VPfw+XcsYYiSeSqrefUtxHDYVIdthHmj05o7RkgIuDcLcTucVpovQBAEAQBAEAQBAEAQBAebvRj+fZv65/7x6A9IhAEBS6AXUXS3BTGOKx7WHVfMmwDwiqRezXzFit1kQVUgIAgCAIAgCAIAgCAIAgCAogIzbWw4qlhbK0cjbMeKwqU41Faexfh8VVoTzU3Y41k1Tst9n3mpb672D8PktP7Sg9dYnay4fiSuu7U+jO52XtSOeMPhcHNPmORG4rchOM1eJw69CpRnkmrNG4syoqgCAICiAqgCAIAgCA83ei38+Tf1r/3jkB6QQFskgAucgq6tWNOOaTJWpp/Si7s9UbidT3D+K5UsdOp933V9TPKkWOjN8ySObjfyGS1JO77zb9X/AAZI09oTxMbc5XOEWbiLnHRrRq45blpyySdkjIxmcAXdDI0bz1fM4XZfgqpLLtoC+jmc9uOF/VN8N7u0JDgb5jMcSs4YyvRekhlTMrNt4HBtSMN9Hjs/6D/eS7eD4pGq8s9GYSp22JlrgRcLrlRVAEAQBAEAQBAEAQBAEAQBAYp4GvaWvAIO4o0nuSm07o4Taew5qGQ1FBcx6vi3W32C0Z0pUpdpT+R3aGLpYuHY4nf8MufudR0d2/HVR4mGzh2mHVpWzSrRqRujl4vB1MNPLL2fUmFaaoQBAEAQBAEAQBAebvRR+e5v61/7xyA9IKHqCJrJcUuE9lgDiNbkkhum7I/BeXx2JVbEZeUS+MbIyMINnWseYzVUquosYHz4pPV8Bc5i5HAjUa/BUyquehKRE1tW1tYS+xwRNawF7W2LyS9wucyQ1ovbIX4qc1o2BsM20HENaGkkgACZl/BUO5JvAtYLNFhcmw5m5+JVOrZKImvewtLXW6x7zc5A87ZeCsirsm5rdCtt2nko5D2QHx3Psu9nwNx3WXrOG13WoJvdblFRWZ3K6BWEAQBAEAS4CAIAgCAIAgCAIC0tQHE9I+jj4ZPpWz+q8ZujGjhvy/BaVahZ9pS35rqdvBY6FSHw2J1i9nzTJvov0iZVR+7IMnMOoP8ABX0a0ai0NDGYOeGlZ6p7PqTquNMIAgCAIAgCAogPOHok/PU39Y/9tyWuD79X1RxYGZZXceA5cz+B4Lz3FOISV6dPkXQhzImOpwuZI7IPYMXK5xMPcMRBPMHivOU5uMmpbvUtexJNkJNsNhxJ1PJbDloRYw1dwWvaLlt7jeWntAc8gfBRGRBoNna2odK04o5GNa4j2JI8Vg8atu12/e3mrpvukGWo2gACbtAGpuLDvOipUWyTQ+nYgTYgbicrjjbUDvVnZ23BqVlYG3JuABck2Avyz08tCskrbbg4vY9W5204pm+2bN5xtIaHH7xxFeh4XTcIuPTf1Kpu59zacl1isqgKErGUlFXbBrSV8bTYuF+AzPkFqT4hh46OaMsjZrv2wwbn9+Aqr+q4a/i/Uy7Nlg6QU97F+E/bBb8SLK+GNoT0jNGORokYZQ4AsIcDoQbg+IW0ncxMikBAEAQBAEAQBAUIQHE9KdgPik+l0OUjc3sGjxvNuK061JxfaU+XLqdrBYyFWPw2J8L2fRk70Y28yqiDm5PGTm7wVfSqqosyOfjMJPDVHCXs+qJpWmqEAQBAEAQFHIDzf6H/AM8y/fd+25OYPuYP10rTqQ1w7gSCPA/tLwtd5qk15v8AU2o7GgG9X1ftMyaNC5gyBB94CwPgd4Wq43sSRLdrSQkttiaPZ0LeWHUeFxyCuULoWMrekkZN3uLcrWOQ/ifFW9noRYsqa6B/WIa82yNhfTLM7lklJPcixqPq6ZlnOMTXDebXB5E5qzvy5CxqVHSFriPUtfLa4GBnVztm6Q9X471lGi93p6/wDm9tbTu7DUOD3bqWI3HIzP3Dll4rcw2EnU0p/wDZ/sYOR1/o96MyGT6VUjM2sLWAA0AG4AaBd+jRjSjlRU2fS1cQa9TU4cgLuOg/E8lz8ZjVR7sdZMzjG5oyAk/WZixOtmjTK2/XffRcGs6s25VXcsVjQjqHS3NO1rWsc5oc+4u5pLXWaNwNxnbRa7hl3RkbbA4ttMG6WJaTY3y0OY+Kpa10JNathGlrjgsIvXYHPupHRkvge6J4uS5mQNvfbocuI8l0KGLq0fCzFq5MbB6Whz/U1YEc1rtcPycg4tO48j8V6HDY2nXWmjKpQsdWCt0wKqQEAQBAEAQBAWuCA4PpHsx9FP8ATKQdQn62Maa5u7lo1YujLtI7czu4StHGUvhqrtL8L/Y6/ZG0mVETZIzcEeR4FbcZKWq2ONVpSpTcJLVG45wGpWbaW5Wky9AEAQBAWv0PcgPOPoZ/O8v3j+05NtQfZNpuImxNdbh9l19e4ggG/wBnS4I+fTl9tP1f6m2tkYJp433bIPUyjO+gvuN9R3mx4FTa4I7aONwtNF65u6RuT7ci3P4FXwjZ6MHPVXqx2al8R92drXDzNnLaj5xv6EakdK3POWhcOLo7HxuT81crdJC/oYvpGEEskpRbfFTF5HiDbzWSjfdS92QzRlnmnaSJJBCO1M+0TAB7jI83nkXWVqVOm9teSWr977GN7kl6I9jxS1UhLbtDiRi1NgACf9713MO24JspZ91YwAWAsFbYgqUbsrgi2AuxuFsV8IvusP4leappzlOo97lz0RknbdpG9YV1oyURcdM5j3Pp7Fr3XkhcbWee0+M+y472nI65Em+rmvGzJI+apdNIGOacVyWQOu0ANdb1sp9oX0AuMxruwUEtQShiLWAOcXu3uIAvv0GgWvfW6MiGqZfrAw+00kf3SA4H9YW8fG6Ee7cxZzvStgEReMnRFrmkWtuuAeBaXCyvoPvq2zuiTpujW3SyZtPKbte3FETuta7O6zmkd9ty7vDcS6sXCW8dyqpG2x2wXUKwgKXUeoMMtW1psTnwGZ8gtSpjqNN2bv6amSi2WCs4NcfC3zVP9Ri/DFsnJ5j6Zxa75/JP6lFeKLQyMuZWNJtex4HI+Sup46jUdk7epjlZmBW3uiLFs0Yc0tcLgixB3go1dEqTi8yep8/jLtl1mHP6LMerwad48PktBSeGnlezO9Vtj8NnivtIb+a6kh6SJf8AloZGHszNcCO4kfJXYu6t6o1+EpOdRP8AKzpdhzF9PG5xuS0EraOQb6AIAgLJOye4/JAecvQpntWT7x/acoewPr20Iw6SQXtdwz0wyYQBnuBaWjhe4PaC8BUf2svV/qba2RFVM74/q5mB4GgIsRzbndveCRwVkY80CNMsIPVllh7yCPiA4+avSf5SDHPK4jq1UbuGOM+ZONWRt0YMEzmf0lYwfcjYD/mJWa8oNjU0JpYR1g2Woto6c4Ym8+sGt8gVZHPsu75LVmJH7QdJM3HM7DE3eAQzkImnOR/BxFs8grIRjTdktX/uvQg6v0Nx4ZZw4AOBILfd34e8Ahd/DPNTTRTLc+rq8gqUYIZ5wPc1xs15yPB1rZ94tbnfivLVU8PWdOT0lqi9d5GxcNABPAXJzP8AqsZyuEa89OScTXFrrAXzIsD7t7ErTluZGOpp8YtI2OUDTFkQeIyOfMWWPaWFjSqIHAdQPA4OmuPNzXFRmiwRjqYtLpHnHJYgDMADUtZra9hck52GgAtmpaZVsLHO7fnE720zMw4jGeDAbm/fhsPFX0Fb7R6W2DNPbO0gNoUrGey4k8gQ0NH+Uro8Hj3pTfMwqM+0RG7QeQXfKSk8oaLuyAVNetCjBznsiUrkW6Z8ovm1nstvYu5uOrRy1+S8xiMbPEyvey8i5RSMsDcI0DeQ/jvWFOahsSWxyMGbCDfh1vkrFiSLFlRVsj60lmbruc0X7rlFiHyQsa/8pxSHC17L8HfNqipLOu8gZnudHm0kt3g52/iPj3qaGNnhndO8edw4pmLbO1ZhB6ykY172uGNjj7Ns7WOZ0svRKs6lNTo6lmFp0ZVMtZ2XU5+bpFTV0LoKkGCQ6Y9A8aEO3eNlW60aqyVNHyOrTwNfCVe2oPPHnbp5o52u2k40Tqab8pDKy3NuYuDvGaodRypZZbpo3KWFjDEurDwzjJ+j6H0noi+9HF91dU8m9GTCAIAgLJuye4/JAecfQb+c5Dz/ABcltAfZNpkNmcHAlpGdt4uRdv2hexG8OHIHweIg6daSfVm2tjWmgkDOpgqYvdNrjkAdLd+VtAoilfQHPVQgBIk9bC6+eI5C40GMZBbUc6W1yCPnp4D2ahh5ujjNhfPdnkrFLrFgstTNy+lE/ZjbED4YWkrJOT2h8zG5WOmBfeGnkkdYESVJOEDOxbjztzDdyyvK3ekl6Aw1zfVvBkd9IqT+TjAsyP7QbuA3uKiDTVoq0ebfMgs6L1D6N30hhx4qjA//AKgcA1zm/wB8ZLfoYvs6qhytsQ43PtGzq1k0bZIzdrhcLuJp6opNpSCF2/ex+7wv8N45cF5Lj0ZLEQfJl9J6ETDtHq52LRY2N3ADcQ4XOHmQRzGi5sak0WWN6PbDCPxBa4eFjf4KXVV9SLFG7SY3EXOcQTcdR2QsMr243WMpJ7CxHbQ2ww9gOcQb5fI2uQM+CzgmTY57alZK8dZzYY95c4Xtvy0OXEjuWzCMOevoQRX08NY5tG3I5vnkNmc3FxzeeQyV7i5P7T2S3IOSfN/zcbmkuDD6xz3dp+IhuM+6CXdUcAuxgpdm7vnol/v1KZano7Z0wfExw3tHyXV2MCL2vPjnZDuyc7mMzbzDfMrzfG6rzxprpcupozsab5m/DKy4uYsMEpxuLQS1rCC5wNsxng8te9WRuwR1RtM4P+XHq4rn68sxM+80BwNifbIt3q6yW5A2bLEwj1rQ2R2krnesx7+rKc/7uVuCxlKVtGLG/tePHC4BuJxHV5O9lwO62t1Wqj5ixWkgeGASP62d8Olibht3Zm2l96SmuQRGwVfqaxjPZeXxkdwa9nkJCPALs8DqN5oP1MaqsrkntnovBUA4mAO94ZFdypRhUVpInD4qrh3em7HAbb6Dzw3MX1jPjZaNTBNSTi9up6LD8fhKGWtGzs9VzPoHQ2JzaKJsgs4DQ966S2PLyd5XRNhykxKoAgMc/ZPcfkgPIvRTpPPs+d0sEbHOO6RryNTuaQd6IHebF9LM9TVMbXRwRRu6vrI2SNwvIs0uxvcMJ7Jy356Lk8TwKqw7SHiX1RnCVnY790zS44XmGQZHIlh8NQLaZlttF5iNuZsGMVNQ0ZRskbxjc3PmQS0K9RXKQNKrrXW69M4aE9VhORvYHPPuzViT/MRoV+nTf0dK4d5jYP2r/BTlv4pkadDQq3TZmeSOnZvLLOeTnliOQ8t6mKp7JOTIZqQUhkBFMxzI3duoefrJB9kuz8bW4K2TSs6nLly9yDYma2SWOCEWjhs99tG4b+rbf3i7NUpyySrS56Ik5E+kytop54aRsT4hK/Djjc4gYjoWuGV7r1GDv2EL9CiW5k/417V/RU//AGJP/NbJB23QDpdV7RimfXNja1jmMiwRuYXOLXOeLkm9g1trb15j/wAhkrwit1dv6F1I255cLsifeBbvv7Vhn3ub4hpuuTBXLTUlnD7ksZId5acD/Egj4krYjdcwakgYNG1DPuHGP2XfNW78okGJuG2ZrH94wf8A0HzWW3KJBrVAY3rGCNhGYfUyhx7w3E4/JZxcts3tFfuNSMrKx8zw2MOqJN124IWfawHM97slfCCgry7q+vzMWa76Drima/HNI4S1Eo9lrOsGA99llGrr2z0S0iv3ItoalB6VNrRxhkTWOa3IH6OXacwV6HdFJ23RfpHUzNiqa6wfKXgBrCwBsRwuBHHr4vBea4t36ztyS/kvp7Hc09UfeLsstNPALkOJmRxqgfqJcryve4HL1sZJe23EXIDhyzyKv1UbxIJltYFr2e5JgjhiBdZuTtWZ4Nb3wHqgrLNMg2TWALDKyTDU1It1iWga2NsuayjpcI+QekbpRUx1UTqPJzXPcThDuucIDbHg1oB53Xf4JBJOT3ZXVZFf8Stu+87/AAzP/Bd4pMP/ABF29+ll/wALF/60BUekTb36WT/DRf8ArQEdszprtSOtfMyR7p5HNMsbmDA8hga3HGAA3qtaLixy1QHpLohtmSqpmvnjEUlus1pJbfkSAf8Ae9ATqAFAQtX0XppHl74mlx1NkBhPRCkt+Sb5LGckou/QlEFtSDrH1YaRnhBGRwkh7cxla187jM6ZkeBU+87G2Q8kbNS2WPiYyXAd7XYsI8QtqEvK5DMHrWHs1rxyIYT42Vtv7f1MTG71eZlq34d3WY06ZknDkp22h+o1MbJaRv5Frp32tiDTO7+652LCeeSz+2a6L5IGeT6RNcEinjFrkEOkN9wt1WHxJCwtCOsnd/T/ACQR9TVMjY6Gjy1MkpNwzLNznHV/AcbLLLnkp1PZdfYXNXo5RMilpjIwESukuHDPAS0sJ55k/wB5dnAVm6s4ckl8yuSPq9XsKlYwuMLchw1WzjsV8PRzczGKuzDPRhsQa2wcLODR2RY6ADduO/MnVeQxbbSlJ3b3NiPQ5vaDASbDK9yDnhcd5AzF/fbr8TTSZkQ9TC0nrNNxvFnkd9xcdwst2EmQaEkDP05Z3iVn/wCv4K9P+2/siGYPVR+1Vt8HSuPl60BWZmvwP5L+CGi001MLn66Xmxnqm+L8v2ll2lR6JJeruRZCOSaVvq6ONsTN5Zp3vlta/wB3EeaZYx71R39f4I9DR2xIyigfDC4SVMoIc8eyDv4gZmwOpVtGMsTUUpK0VsupDdkfTfR30ehFEwvjaSc7kL0T6FJtdIdmwubgaAA1xIDciHWuS07nWAI5gXyK8dxHGJ4tyjstGbFNWic0KmWm/LEmIHqzMHVHJ4I+rd9k5cCFjGEJq9PUyJJtRFKwDqvbuvY9xBO/mFh4WLFWsZo0yHiC+Ww5dY2Km9yDO2oDbZHDp1QMvAkLBoGvU7TY1t5HBotncjxHBSo30WoIKr2q57CYyY4Rm6Z5PmzFm47sRyGVr2CtVGzvLV8kL2OcnYC6NxbbHIwRMd2vVsu50jr73Fw811uHqTrKK5bvz6Fc9j7fQ7JhMbCYmXwj2RwXbRUZ/wCSIP0TP1QpA/kiD9Ez9UIDRd0UpTL631LA69zZoFzYC7uJsAPBATUcYaLNAA4BAXIAgCAwVjrMK53Farp4WTRlBanNPixRuF7PY5x/ulxcx3HxGdwV42LzJM2SDmkBzka5rhq+Mj9Yjs2+11fNbEL+pJqOe5wylhlH/UaW/Eh11etOqMWa8rZBb6inOY7LgBrcE5DvzVikuc2RoZHz1NtaeMccRdbwDR81Hcb3bFyJne15IkmkqTp6uBpazucR+LgrYxsu6rebIMrqCzQ+rwQwM6wgba2Whldoc9wRTs+5eUnzIMnRaF1fWtmaCIWdm4tle+Lxt5ALucPwroQbluyuUrs+pbajJhOHUWI7wbgeYstbjNNyopr8Lv8AsTTdpGo+ZhZjFhiGRtmeR333W1Xm5XnCxdszlNpwFrznhN8r3tc62IzaT7uhzIB3Y07bMkh6urewfXRY2jeQHAdzm6d3VW3CKfhYNB216b2mzM+66Qjw7S2FSqeRBj/lOkJ7dQRwDZLnxa26y7Kt+VfQFJNqUrc2Uz3n3pSRb/vOB8gs1Src2l6f4MdDBV7UqZGHBhp4syX5gDicTgLn7rT3qFTpRlq3J9BfoRGxdk/Sp2spw5zMQLpXDOQg5EX0YOeZXbwtCXin7LoVSZ6E2XRCGBsbfZbZbVR91tdDBEFLGXCS3bbJj8C0WPdbE3z4L58u8s3M2+RDzRubd0ZIboQbHDyP2eF7t4cBdC43ISfZ8ZJcIS1xzxU7yy/MsGv6oW7CrJqzs/UixqSDDpUVTeT4QfmwFZKz3gvZixiY5rtaiqk5RxWz7xGVllS2gl6sixd9CIOKKlc5w0kqZNDxwucT5NClya8UlH/iRYxV0zGuvO/6TK3MRsyiZb2jfIW4vPcFMYt6U+75vdjzMPQijfX1wnecTWmwt2Q0O0bfcba77Lv4LDqjTskUyldn3ZosAFuGJVAEAQBAEAQBAYqiPE0jktfFUFXpOm+ZMXZnE1tQ+KW4yINs/l3m3ZPasC3O68VUw86MnCS1RtJpmOfaEUnavFJ7zb2J5jUHn8UjG2+xJHT05Ju6OCc+83Dj88iPMrYi+jfuQaEzIwbOpZwfsulcP8pIVyz9URcwhsA1pJJDcn6xjjvvYesyA/gpcpr8SX++hBgrNvOb1IomMO5lwXDn6uO/mSFlGjm8Un/vmyGcjXGatmEbnmQ4s2t7DOVhk5/nbiuzg8Oo6xXvzKpSPvfQzYopaZrSLOIuf4LpmBNzRhzSDvCqrUlUpyg+aJTszj31EkMrgBcE9nieH3juI7XAm68TWw8qE8j/AMGymmW1u0YpmlrgGu0OLIt5HUH7pURXUlkLUbLeM6eUEcL2sOG8eAwhXxceaI1IeeGa5xQMkI9r1TfndxK2I5eUhr0NCUvFyaNvje3kRZWJp6dp9CPY04qyoe7DRwRA73MY0Nb96QXHwVrpU0r1JP5mN+hh2rskkhk8rqiodbqi+CME6238tO5bGDvUnenG0Vu+bMZM+xdBuj7aanbdoDyLk205LuNX0KjplDVwcntgvhlDmj/Ubxb2hy1HaF8wvHY3ASw9RyS0fyNiM7o0zNDILxu9S/l2c9RlbXhlfeFpLXVmZFVdI/MuhxZ9qJwaTzLRYfAraWvT3IZGTTOZ7dTHuziLhc6aNCtUf7fkyLow/SZLW9bUnk2mcPmCFnkS/D82SzVqo3EEvbLhGpqJhEzxYzXuIUqydla/RK7MTnNpEy2hizB3MZgj8Gau+87wC6eEo3lmMJM+yejfYH0WmGIWc4DdoLZLs2sVHYIAgCAIAgCAIAgCAi9sbGZOM+q61sQtpwIORHIqith6dVd9e5Kk0cLtbo/UxXs31jfs2I/VdmPBwHJcqfCsrvTf8lqqdTm6iRze3G5vd6xv+UAt+KoeAqrz9jLOjVftLh63uDj+LFKwNX8q+TGaJgfPI/JkL3/fkkI/VGEK+HD6jeunsjFzRvbP6HVlT1XD1UZ1YwBjfG2Z8St+lgoQ1lq/Mwc7n0rop0KhpADYOfx4dy3DA6tAEBHbW2SyZufVcBk4a9x4jkVTXw9OtHLNXJTaOO2rsuoZlJE2oYNCO0Byubj9bwXHqcIlHWlK/qWqquZATTQA9dk8R5GQ/MH5rWeBxMd4pmWZPY1nVdNfOae3DO58Q1Y/D1r/AHYzLqYzVUvsQyzO+3jd5YzYeCujg8XLkkQ5I26elragYIIvURknPV2ZzPAa81uUuFR3qu5g5dDsOivQaOnOOXrya3OefM711YRUFlWxWdkAsgVQGvWUjJGlsguD/u44KHFNWYON2x0SlBLoCHjg4kO8HjXxuuXV4TTk7wdv0LFVtuczUQ1MRsWTN+6Gub8wVpy4VV5JMzVSJpybUnuLl2XGBxP7Sw/plTnH6k54mJ9dUvyb68/djY34uLj8FbDhs+cbeupi5oy0nRKrqHAlmH7T3F7vAuyb4ALoUsBGO/0MHM7voz0Fipzjk679bnPNb0UlojA7AC2ikFUAQBAEAQBAEBRAEBVAUso9AYZaRju01p7wp9Qa52PD+jb5BAZoqCNvZY0eAQGwG20QFUBRAVQBAUsoBglomO7TGnvASyBrO2HAf6JnkFIMsWy4W9mNo8AgNprANAAgLkAQBAEAQFrmA6gFRYGI0jDqxvkpBVtMwaNb5IDKAgKoAgCAIAgCAIAg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" name="AutoShape 16" descr="http://www.ccoo.es/comunes/recursos/15617/1030146-Bien_hecho_Version2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" name="AutoShape 18" descr="http://www.ccoo.es/comunes/recursos/15617/1030146-Bien_hecho_Version2.jp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5" name="14 CuadroTexto"/>
          <p:cNvSpPr txBox="1"/>
          <p:nvPr/>
        </p:nvSpPr>
        <p:spPr>
          <a:xfrm>
            <a:off x="1084783" y="22552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C00000"/>
                </a:solidFill>
              </a:rPr>
              <a:t>Es sitio específico y depende del estado de salud</a:t>
            </a:r>
          </a:p>
        </p:txBody>
      </p:sp>
      <p:pic>
        <p:nvPicPr>
          <p:cNvPr id="12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5683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41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1001</Words>
  <Application>Microsoft Office PowerPoint</Application>
  <PresentationFormat>Presentación en pantalla (4:3)</PresentationFormat>
  <Paragraphs>220</Paragraphs>
  <Slides>58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5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Metatranscriptome sequencing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adrian 8a</dc:creator>
  <cp:lastModifiedBy>ADRIAN OCHOA LEYVA</cp:lastModifiedBy>
  <cp:revision>37</cp:revision>
  <dcterms:created xsi:type="dcterms:W3CDTF">2023-12-02T21:39:52Z</dcterms:created>
  <dcterms:modified xsi:type="dcterms:W3CDTF">2023-12-07T18:08:49Z</dcterms:modified>
</cp:coreProperties>
</file>